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421" r:id="rId2"/>
    <p:sldId id="428" r:id="rId3"/>
    <p:sldId id="422" r:id="rId4"/>
    <p:sldId id="382" r:id="rId5"/>
    <p:sldId id="385" r:id="rId6"/>
    <p:sldId id="420" r:id="rId7"/>
    <p:sldId id="411" r:id="rId8"/>
    <p:sldId id="412" r:id="rId9"/>
    <p:sldId id="419" r:id="rId10"/>
    <p:sldId id="403" r:id="rId11"/>
    <p:sldId id="405" r:id="rId12"/>
    <p:sldId id="417" r:id="rId13"/>
    <p:sldId id="401" r:id="rId14"/>
    <p:sldId id="402" r:id="rId15"/>
    <p:sldId id="415" r:id="rId16"/>
    <p:sldId id="423" r:id="rId17"/>
    <p:sldId id="424" r:id="rId18"/>
    <p:sldId id="426" r:id="rId19"/>
    <p:sldId id="414" r:id="rId20"/>
    <p:sldId id="416" r:id="rId21"/>
    <p:sldId id="427" r:id="rId22"/>
    <p:sldId id="398" r:id="rId23"/>
    <p:sldId id="275" r:id="rId24"/>
  </p:sldIdLst>
  <p:sldSz cx="12192000" cy="6858000"/>
  <p:notesSz cx="70104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  <p:cmAuthor id="2" name="Adaptech Research Network" initials="ARN" lastIdx="1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9" autoAdjust="0"/>
    <p:restoredTop sz="86359" autoAdjust="0"/>
  </p:normalViewPr>
  <p:slideViewPr>
    <p:cSldViewPr snapToGrid="0">
      <p:cViewPr varScale="1">
        <p:scale>
          <a:sx n="59" d="100"/>
          <a:sy n="59" d="100"/>
        </p:scale>
        <p:origin x="9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3379" y="605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2" y="0"/>
            <a:ext cx="303859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584"/>
            <a:ext cx="3037401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2" y="8831584"/>
            <a:ext cx="303859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2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5" y="4415791"/>
            <a:ext cx="51415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2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7829" indent="-29916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6659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5324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53989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32652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11316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9980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68643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48507">
              <a:spcBef>
                <a:spcPct val="0"/>
              </a:spcBef>
              <a:defRPr/>
            </a:pPr>
            <a:fld id="{91861CFD-ECC4-4857-B9A2-9B12CBA1AF94}" type="slidenum">
              <a:rPr lang="fr-CA" altLang="fr-FR">
                <a:solidFill>
                  <a:srgbClr val="000000"/>
                </a:solidFill>
                <a:latin typeface="Tahoma" pitchFamily="34" charset="0"/>
              </a:rPr>
              <a:pPr defTabSz="948507">
                <a:spcBef>
                  <a:spcPct val="0"/>
                </a:spcBef>
                <a:defRPr/>
              </a:pPr>
              <a:t>1</a:t>
            </a:fld>
            <a:endParaRPr lang="fr-CA" altLang="fr-FR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10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10922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11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73198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u="sng" kern="120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38680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13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95176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14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66716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15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7619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16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94666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18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02714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u="sng" kern="120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20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60057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22</a:t>
            </a:fld>
            <a:endParaRPr lang="fr-CA" altLang="fr-FR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5D8FFFF-97BB-4EBB-80F8-AFBDA89AD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159023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78826"/>
            <a:ext cx="6818205" cy="31062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7525"/>
            <a:ext cx="4602162" cy="258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A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fr-CA" noProof="0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CA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5</a:t>
            </a:fld>
            <a:endParaRPr lang="fr-CA" altLang="fr-FR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3B1F8-4F88-4554-8634-D0C1808B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8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6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89234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7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6899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8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14376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9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64376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SALTISEfichtenEtAl2021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aptech.org/wp-content/uploads/CSUN2021PresentationFINAL_FichtenJorgensen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mcgill.ca/downloads/dn39x595h?locale=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aptech.org/publications/coding-manual-what-237-post-secondary-students-said-about-their-technologies-for-schoolwork-in-2019-202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dfame.com/journal/index.php/jets/article/download/531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sites/2/CRISPESH2021F-1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Z0S20H-JkMw" TargetMode="External"/><Relationship Id="rId4" Type="http://schemas.openxmlformats.org/officeDocument/2006/relationships/hyperlink" Target="https://adaptech.org/wp-content/uploads/CRISPESH2021E.ppt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mailto:catherine.fichten@mcgill.ca" TargetMode="External"/><Relationship Id="rId7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a.Libman@mcgill.ca" TargetMode="External"/><Relationship Id="rId5" Type="http://schemas.openxmlformats.org/officeDocument/2006/relationships/hyperlink" Target="mailto:richard.schmid@concordia.ca" TargetMode="External"/><Relationship Id="rId4" Type="http://schemas.openxmlformats.org/officeDocument/2006/relationships/hyperlink" Target="mailto:mjorgensen@dawsoncollege.q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AIurlsFromAIMeeting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igai.acm.org/static/aimatters/6-3/AIMatters-6-3-07-Martiniello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AI_Disability_SearchReport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cholarship.mcgill.ca/concern/articles/08612t39t?locale=en" TargetMode="External"/><Relationship Id="rId4" Type="http://schemas.openxmlformats.org/officeDocument/2006/relationships/hyperlink" Target="https://adaptech.org/wp-content/uploads/UseOfVirtualAssistantsForSchoolwork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70014" y="824659"/>
            <a:ext cx="11651972" cy="2212975"/>
          </a:xfrm>
        </p:spPr>
        <p:txBody>
          <a:bodyPr anchor="ctr"/>
          <a:lstStyle/>
          <a:p>
            <a:pPr algn="ctr">
              <a:spcAft>
                <a:spcPts val="4000"/>
              </a:spcAft>
            </a:pPr>
            <a: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AI Project Objectives, Goals Accomplishments</a:t>
            </a:r>
            <a:b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r>
              <a:rPr lang="en-CA" sz="20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r>
              <a:rPr lang="en-US" sz="3000" b="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How Can Virtual Assistants and AI-Based Smartphone Apps Help Post-Secondary Students with Disabilities Succeed in their Studies?</a:t>
            </a:r>
            <a:br>
              <a:rPr lang="en-US" sz="3000" b="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altLang="en-US" sz="4000" noProof="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Connecteur droit 28" descr="Decorative.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69" y="2352510"/>
            <a:ext cx="10962861" cy="9939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1DEF88A-E397-4803-8234-C1B5836649E9}"/>
              </a:ext>
            </a:extLst>
          </p:cNvPr>
          <p:cNvSpPr txBox="1">
            <a:spLocks/>
          </p:cNvSpPr>
          <p:nvPr/>
        </p:nvSpPr>
        <p:spPr bwMode="auto">
          <a:xfrm>
            <a:off x="152401" y="2352510"/>
            <a:ext cx="11887198" cy="239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Catherine Fichten</a:t>
            </a:r>
            <a:r>
              <a:rPr lang="en-US" sz="51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Mary </a:t>
            </a:r>
            <a: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Jorgensen, David Pickup, </a:t>
            </a:r>
            <a:b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Schmid, Eva Libman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Adaptech Research Network, Dawson College, Concordia University, McGill University</a:t>
            </a: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0082" y="4474669"/>
            <a:ext cx="10867348" cy="880049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meeting of the PIA community of practice “Training Projects,” December 15, </a:t>
            </a:r>
            <a:r>
              <a:rPr lang="en-US" sz="24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reative Commons License symbol for Attribution - Non Commercial- No Derivatives 4.0 International. Copyright is &#10;http://creativecommons.org/about 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5" y="5255046"/>
            <a:ext cx="1078646" cy="3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 descr="Decorative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7" y="5793474"/>
            <a:ext cx="618444" cy="6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ecorative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98" y="5843738"/>
            <a:ext cx="1897340" cy="58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corative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463" y="5758817"/>
            <a:ext cx="918712" cy="759238"/>
          </a:xfrm>
          <a:prstGeom prst="rect">
            <a:avLst/>
          </a:prstGeom>
        </p:spPr>
      </p:pic>
      <p:pic>
        <p:nvPicPr>
          <p:cNvPr id="4" name="Picture 3" descr="Decorative.">
            <a:extLst>
              <a:ext uri="{FF2B5EF4-FFF2-40B4-BE49-F238E27FC236}">
                <a16:creationId xmlns:a16="http://schemas.microsoft.com/office/drawing/2014/main" id="{69AD482F-CD69-4D3F-8A60-33DF7D71A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086" y="5829464"/>
            <a:ext cx="2479550" cy="617944"/>
          </a:xfrm>
          <a:prstGeom prst="rect">
            <a:avLst/>
          </a:prstGeom>
        </p:spPr>
      </p:pic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1F9F2B48-053A-4197-BE6C-406081E44F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265" y="5758817"/>
            <a:ext cx="2108994" cy="759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9399" y="-69319"/>
            <a:ext cx="12098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Fichten</a:t>
            </a:r>
            <a:r>
              <a:rPr lang="en-CA" sz="1400" dirty="0" smtClean="0"/>
              <a:t>, C., Jorgensen, M., Pickup, D., </a:t>
            </a:r>
            <a:r>
              <a:rPr lang="en-CA" sz="1400" dirty="0" err="1" smtClean="0"/>
              <a:t>Schmid</a:t>
            </a:r>
            <a:r>
              <a:rPr lang="en-CA" sz="1400" dirty="0" smtClean="0"/>
              <a:t>, R., &amp; </a:t>
            </a:r>
            <a:r>
              <a:rPr lang="en-CA" sz="1400" dirty="0" err="1" smtClean="0"/>
              <a:t>Libman</a:t>
            </a:r>
            <a:r>
              <a:rPr lang="en-CA" sz="1400" dirty="0" smtClean="0"/>
              <a:t>, E. (2021, December 15). </a:t>
            </a:r>
            <a:r>
              <a:rPr lang="en-CA" sz="1400" i="1" dirty="0" smtClean="0"/>
              <a:t>AI project objectives, goals, </a:t>
            </a:r>
            <a:r>
              <a:rPr lang="en-CA" sz="1400" i="1" dirty="0"/>
              <a:t>and accomplishments</a:t>
            </a:r>
            <a:r>
              <a:rPr lang="en-CA" sz="1400" i="1" dirty="0" smtClean="0"/>
              <a:t>: How </a:t>
            </a:r>
            <a:r>
              <a:rPr lang="en-CA" sz="1400" i="1" dirty="0"/>
              <a:t>Can Virtual Assistants and AI-Based Smartphone Apps Help Post-Secondary Students with Disabilities Succeed in their </a:t>
            </a:r>
            <a:r>
              <a:rPr lang="en-CA" sz="1400" i="1" dirty="0" smtClean="0"/>
              <a:t>Studies </a:t>
            </a:r>
            <a:r>
              <a:rPr lang="en-CA" sz="1400" dirty="0" smtClean="0"/>
              <a:t>[Invited </a:t>
            </a:r>
            <a:r>
              <a:rPr lang="en-CA" sz="1400" dirty="0"/>
              <a:t>speakers]? Last meeting of the PIA community of practice “Training </a:t>
            </a:r>
            <a:r>
              <a:rPr lang="en-CA" sz="1400" dirty="0" smtClean="0"/>
              <a:t>Projects,” Montreal, QC, Canada. 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02046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A380-AD39-4624-AAE3-E12452295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59F7D-75BF-4291-AE84-804B8632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946749"/>
            <a:ext cx="11759324" cy="684213"/>
          </a:xfrm>
        </p:spPr>
        <p:txBody>
          <a:bodyPr/>
          <a:lstStyle/>
          <a:p>
            <a:r>
              <a:rPr lang="en-US" sz="3500" dirty="0"/>
              <a:t>Empirical Studies: </a:t>
            </a:r>
            <a:br>
              <a:rPr lang="en-US" sz="3500" dirty="0"/>
            </a:br>
            <a:r>
              <a:rPr lang="en-US" sz="3500" dirty="0"/>
              <a:t>Identify Uses of AI-Based Virtual Assistants</a:t>
            </a:r>
            <a: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9244-D54F-402B-9C99-36F92D7388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2738" y="1288856"/>
            <a:ext cx="11446525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Method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Goal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How do students use virtual assistants on mobile devices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Method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121 students with disabilities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51 students without disabilities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LimeSurvey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26" y="4107623"/>
            <a:ext cx="2621281" cy="17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A380-AD39-4624-AAE3-E12452295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9244-D54F-402B-9C99-36F92D7388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88856"/>
            <a:ext cx="10972800" cy="4888200"/>
          </a:xfrm>
        </p:spPr>
        <p:txBody>
          <a:bodyPr/>
          <a:lstStyle/>
          <a:p>
            <a:pPr lvl="1"/>
            <a:r>
              <a:rPr lang="en-US" dirty="0"/>
              <a:t>Overall, little use made of these</a:t>
            </a:r>
          </a:p>
          <a:p>
            <a:pPr lvl="1"/>
            <a:r>
              <a:rPr lang="en-US" dirty="0"/>
              <a:t>Similar proportions of the 2 groups</a:t>
            </a:r>
            <a:r>
              <a:rPr lang="en-CA" dirty="0"/>
              <a:t> </a:t>
            </a:r>
            <a:endParaRPr lang="en-US" dirty="0"/>
          </a:p>
          <a:p>
            <a:pPr lvl="1"/>
            <a:r>
              <a:rPr lang="en-US" dirty="0"/>
              <a:t>More smartphones than tablets</a:t>
            </a:r>
          </a:p>
          <a:p>
            <a:pPr lvl="1"/>
            <a:r>
              <a:rPr lang="en-US" dirty="0"/>
              <a:t>More Apple than Android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" name="Table 17" descr="Table showing the use of virtual assistants. 15% of students with a disability and 8% of students without a disability use Google Assistant. 12% of students with and without a disability use Siri. 2% of students with a disability and 4% of students without a disability use Alexa. 2% of students with and without disabilities use Bixby.">
            <a:extLst>
              <a:ext uri="{FF2B5EF4-FFF2-40B4-BE49-F238E27FC236}">
                <a16:creationId xmlns:a16="http://schemas.microsoft.com/office/drawing/2014/main" id="{6F7DC719-DBE2-4157-9FD9-E799260D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09277"/>
              </p:ext>
            </p:extLst>
          </p:nvPr>
        </p:nvGraphicFramePr>
        <p:xfrm>
          <a:off x="632871" y="3613532"/>
          <a:ext cx="10926258" cy="23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764">
                  <a:extLst>
                    <a:ext uri="{9D8B030D-6E8A-4147-A177-3AD203B41FA5}">
                      <a16:colId xmlns:a16="http://schemas.microsoft.com/office/drawing/2014/main" val="2331341549"/>
                    </a:ext>
                  </a:extLst>
                </a:gridCol>
                <a:gridCol w="3926917">
                  <a:extLst>
                    <a:ext uri="{9D8B030D-6E8A-4147-A177-3AD203B41FA5}">
                      <a16:colId xmlns:a16="http://schemas.microsoft.com/office/drawing/2014/main" val="2370744051"/>
                    </a:ext>
                  </a:extLst>
                </a:gridCol>
                <a:gridCol w="4296577">
                  <a:extLst>
                    <a:ext uri="{9D8B030D-6E8A-4147-A177-3AD203B41FA5}">
                      <a16:colId xmlns:a16="http://schemas.microsoft.com/office/drawing/2014/main" val="1663195284"/>
                    </a:ext>
                  </a:extLst>
                </a:gridCol>
              </a:tblGrid>
              <a:tr h="43703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Virtual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Students with a disability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Students without disabilities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461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Google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92959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Siri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30661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Alexa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34682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Bixby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7843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149BB2A-FD3D-4F04-B4C1-EF328079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946749"/>
            <a:ext cx="11759324" cy="684213"/>
          </a:xfrm>
        </p:spPr>
        <p:txBody>
          <a:bodyPr/>
          <a:lstStyle/>
          <a:p>
            <a:r>
              <a:rPr lang="en-US" sz="3500" dirty="0"/>
              <a:t>Empirical Studies: </a:t>
            </a:r>
            <a:br>
              <a:rPr lang="en-US" sz="3500" dirty="0"/>
            </a:br>
            <a:r>
              <a:rPr lang="en-US" sz="3500" dirty="0"/>
              <a:t>Identify Uses of AI-Based Virtual Assistants</a:t>
            </a:r>
            <a: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6197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C231-56AB-4F60-985F-62F1CCD61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3932" y="1292037"/>
            <a:ext cx="11113571" cy="48882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CA" sz="24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Refereed conference presentation: </a:t>
            </a:r>
            <a:r>
              <a:rPr lang="en-CA" sz="24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Fichten, C., Jorgensen, M., Arcuri, R., Vo, C.,  Budd, J., Legault, A., &amp; Havel, A. (June 2, 2021) </a:t>
            </a:r>
            <a:r>
              <a:rPr lang="en-CA" sz="2400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Are AI-based virtual assistants such as Siri, Alexa, and Google Assistant ready for college? SALTISE Conference 2021</a:t>
            </a:r>
            <a:r>
              <a:rPr lang="en-CA" sz="24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CA" sz="2000" dirty="0">
                <a:solidFill>
                  <a:srgbClr val="1F4E79"/>
                </a:solidFill>
                <a:effectLst/>
                <a:ea typeface="Calibri" panose="020F0502020204030204" pitchFamily="34" charset="0"/>
                <a:hlinkClick r:id="rId3"/>
              </a:rPr>
              <a:t>https://adaptech.org/wp-content/uploads/SALTISEfichtenEtAl2021.pptx</a:t>
            </a:r>
            <a:r>
              <a:rPr lang="en-CA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CA" sz="24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Refereed conference presentation: </a:t>
            </a:r>
            <a:r>
              <a:rPr lang="en-US" sz="2400" dirty="0">
                <a:solidFill>
                  <a:srgbClr val="1F4E79"/>
                </a:solidFill>
              </a:rPr>
              <a:t>Fichten, C. &amp; Jorgensen, M. in collaboration with Martiniello, N. &amp; Vo., C. (2021). </a:t>
            </a:r>
            <a:r>
              <a:rPr lang="en-US" sz="2400" i="1" dirty="0">
                <a:solidFill>
                  <a:srgbClr val="1F4E79"/>
                </a:solidFill>
              </a:rPr>
              <a:t>Are AI based apps smart enough for college students?</a:t>
            </a:r>
            <a:r>
              <a:rPr lang="en-US" sz="2400" dirty="0">
                <a:solidFill>
                  <a:srgbClr val="1F4E79"/>
                </a:solidFill>
              </a:rPr>
              <a:t> Presentation at the Annual International Technology and Persons with Disabilities Conference (CSUN). 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  <a:hlinkClick r:id="rId4"/>
              </a:rPr>
              <a:t>https://adaptech.org/wp-content/uploads/CSUN2021PresentationFINAL_FichtenJorgensen.pptx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</a:t>
            </a:r>
          </a:p>
          <a:p>
            <a:pPr marL="876286" lvl="2" indent="-342900"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000" dirty="0">
              <a:solidFill>
                <a:srgbClr val="3333FF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035A-6995-4F52-9476-B48DAF06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205014-EE91-4198-8033-4C8F477F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8" y="949930"/>
            <a:ext cx="11759324" cy="684213"/>
          </a:xfrm>
        </p:spPr>
        <p:txBody>
          <a:bodyPr/>
          <a:lstStyle/>
          <a:p>
            <a:r>
              <a:rPr lang="en-US" sz="3500" dirty="0"/>
              <a:t>Empirical Studies: </a:t>
            </a:r>
            <a:br>
              <a:rPr lang="en-US" sz="3500" dirty="0"/>
            </a:br>
            <a:r>
              <a:rPr lang="en-US" sz="3500" dirty="0"/>
              <a:t>Identify Uses of AI-Based Virtual Assistants - KT</a:t>
            </a:r>
            <a: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/>
            </a:r>
            <a:b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2833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CB6B-58DB-4BF9-AF62-21B6CB34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3C94-3801-48A9-BF6A-AD85A44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486437"/>
            <a:ext cx="11571889" cy="684213"/>
          </a:xfrm>
        </p:spPr>
        <p:txBody>
          <a:bodyPr/>
          <a:lstStyle/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Studies: </a:t>
            </a:r>
            <a:b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AI-Based Smartphone Apps and Other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814-A241-40A3-AA20-AB50AFF4BD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/>
              <a:t>Goal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What AI-based technologies are used to do schoolwork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Method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163 students with disabilities  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74 students without disabilities    </a:t>
            </a:r>
          </a:p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We created an accessible online questionnaire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en-US" noProof="0" dirty="0"/>
              <a:t>LimeSurvey</a:t>
            </a:r>
          </a:p>
        </p:txBody>
      </p:sp>
    </p:spTree>
    <p:extLst>
      <p:ext uri="{BB962C8B-B14F-4D97-AF65-F5344CB8AC3E}">
        <p14:creationId xmlns:p14="http://schemas.microsoft.com/office/powerpoint/2010/main" val="236325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E91C-2818-4438-B440-3F3AC692E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051-2FAE-4FEB-B2E7-7976F6EB2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054" y="1150797"/>
            <a:ext cx="11807868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Results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Popular tech: many use AI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Zoom – can include captions (“craptions”)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Google Docs – speech-to-text, collaboration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Microsoft Word – speech-to-text, grammar, spell check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Calendars – reminders, alerts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Microsoft Teams – transcription (with Stream)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Office suites (Google, Microsoft)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To do lists and notes (can work across platforms)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Most worked well for both groups of students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When problems, more problems for students with disabilities    </a:t>
            </a:r>
          </a:p>
          <a:p>
            <a:pPr marL="274631" lvl="1" indent="0"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BD5FE0-9CBD-4FE4-8DA9-13D1A924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27" y="476896"/>
            <a:ext cx="11903946" cy="684213"/>
          </a:xfrm>
        </p:spPr>
        <p:txBody>
          <a:bodyPr/>
          <a:lstStyle/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36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Studies: </a:t>
            </a:r>
            <a:br>
              <a:rPr lang="en-US" sz="36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6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AI-Based Smartphone Apps and Other Technologies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E47009-7760-45C3-85AB-66FBEB46A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65" y="2065020"/>
            <a:ext cx="3030035" cy="19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74DD-B3AD-474F-AAB1-F298D09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8327"/>
            <a:ext cx="11414234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Studies: </a:t>
            </a:r>
            <a:b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AI-Based Smartphone Apps and Other Technologies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FE9A-2B73-4F30-A5A4-7E81390461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US" dirty="0">
                <a:solidFill>
                  <a:srgbClr val="1F4E79"/>
                </a:solidFill>
              </a:rPr>
              <a:t>Knowledge transfer</a:t>
            </a:r>
          </a:p>
          <a:p>
            <a:pPr marL="723893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E79"/>
                </a:solidFill>
                <a:highlight>
                  <a:srgbClr val="FFFF00"/>
                </a:highlight>
              </a:rPr>
              <a:t>Journal article</a:t>
            </a:r>
            <a:r>
              <a:rPr lang="en-US" sz="2800" dirty="0">
                <a:solidFill>
                  <a:srgbClr val="1F4E79"/>
                </a:solidFill>
              </a:rPr>
              <a:t>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Fichten, C., Jorgensen, M., Havel, A., Legault, A., &amp; Budd, J. (in press). Academic performance and mobile technology use during the COVID-19 pandemic: A comparative study.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Journal of Post-Secondary Education and Disability. </a:t>
            </a:r>
            <a:r>
              <a:rPr lang="en-US" sz="2000" u="none" strike="noStrike" dirty="0">
                <a:solidFill>
                  <a:srgbClr val="000000"/>
                </a:solidFill>
                <a:effectLst/>
                <a:ea typeface="SimSun" panose="02010600030101010101" pitchFamily="2" charset="-122"/>
                <a:hlinkClick r:id="rId3"/>
              </a:rPr>
              <a:t>https://escholarship.mcgill.ca/downloads/dn39x595h?locale=en</a:t>
            </a:r>
            <a:r>
              <a:rPr lang="en-US" sz="20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US" sz="2000" u="none" strike="noStrike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  </a:t>
            </a:r>
            <a:endParaRPr lang="en-US" sz="200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  <a:p>
            <a:pPr marL="541324" lvl="2" indent="0">
              <a:buNone/>
            </a:pPr>
            <a:endParaRPr lang="en-US" sz="1200" i="1" dirty="0">
              <a:solidFill>
                <a:srgbClr val="1F4E79"/>
              </a:solidFill>
            </a:endParaRPr>
          </a:p>
          <a:p>
            <a:pPr marL="723893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On Adaptech web site: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Fichten, C.  &amp; Vo., C. (2021).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Coding manual: What 237 post‐secondary students said about their technologies for schoolwork 2019‐2020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ea typeface="Times New Roman" panose="02020603050405020304" pitchFamily="18" charset="0"/>
                <a:hlinkClick r:id="rId4"/>
              </a:rPr>
              <a:t>https://adaptech.org/publications/coding-manual-what-237-post-secondary-students-said-about-their-technologies-for-schoolwork-in-2019-2020/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endParaRPr lang="en-US" sz="3200" i="1" dirty="0">
              <a:solidFill>
                <a:srgbClr val="1F4E7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B882-6FFE-45C5-A23D-59558A58C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7789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C7F8-21AB-4C78-A5DE-1EE7EC9A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427200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DF44-4868-4949-AC7B-FA436C498C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00493"/>
            <a:ext cx="10972800" cy="488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Method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Email study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N=24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Open-ended responses coded by 2 coders</a:t>
            </a:r>
          </a:p>
          <a:p>
            <a:pPr lvl="3">
              <a:spcBef>
                <a:spcPts val="1500"/>
              </a:spcBef>
            </a:pPr>
            <a:r>
              <a:rPr lang="en-US" dirty="0" err="1"/>
              <a:t>Q1</a:t>
            </a:r>
            <a:r>
              <a:rPr lang="en-US" dirty="0"/>
              <a:t>. What technologies / apps did your professors ask you to use during the pandemic?</a:t>
            </a:r>
          </a:p>
          <a:p>
            <a:pPr lvl="3">
              <a:spcBef>
                <a:spcPts val="1500"/>
              </a:spcBef>
            </a:pPr>
            <a:r>
              <a:rPr lang="en-US" dirty="0" err="1"/>
              <a:t>Q2</a:t>
            </a:r>
            <a:r>
              <a:rPr lang="en-US" dirty="0"/>
              <a:t>. When you needed to use technologies / apps during the pandemic, what problems did you encounter?</a:t>
            </a:r>
          </a:p>
          <a:p>
            <a:pPr marL="593710" lvl="2" indent="0">
              <a:buNone/>
            </a:pPr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CD657-B49A-4616-8D65-403A2CDC7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CD8E-8AA2-49AD-808A-2D9B45F5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118" y="1984123"/>
            <a:ext cx="217646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837F-5C5B-4CE0-A823-E05BF8447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97BC-BC98-4B78-B980-1F5973E9BD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1366" y="1268760"/>
            <a:ext cx="11549269" cy="4888200"/>
          </a:xfrm>
        </p:spPr>
        <p:txBody>
          <a:bodyPr/>
          <a:lstStyle/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3600" dirty="0"/>
              <a:t>Results</a:t>
            </a: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sz="3200" dirty="0"/>
              <a:t>1/3 of tech AI based 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Zoom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Teams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Microsoft Office 365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VMware Horizon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 err="1"/>
              <a:t>Webex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90" y="3509645"/>
            <a:ext cx="3554730" cy="22188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4A452B-6C36-4B06-B03D-866AE029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427200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</p:spTree>
    <p:extLst>
      <p:ext uri="{BB962C8B-B14F-4D97-AF65-F5344CB8AC3E}">
        <p14:creationId xmlns:p14="http://schemas.microsoft.com/office/powerpoint/2010/main" val="373795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837F-5C5B-4CE0-A823-E05BF8447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97BC-BC98-4B78-B980-1F5973E9BD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1364" y="1179860"/>
            <a:ext cx="11549269" cy="48882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Main  concerns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Software / apps / management platform issues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Connection issues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Professors’ management of course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Classmates’ computer skills and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behaviours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Equipment issues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Tests and exams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Submitting assignments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BEC3F7-0577-4937-ABF2-724C00C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436967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D81655-D867-4664-8EC6-AE2C82F7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48" y="3623960"/>
            <a:ext cx="1764355" cy="16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E758-0EE2-48BA-9D67-FCD440AE6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C179-E638-4B74-A330-8DF40DF37D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68288" lvl="1" indent="-268288">
              <a:buSzPct val="150000"/>
            </a:pPr>
            <a:r>
              <a:rPr lang="en-US" sz="2800" dirty="0">
                <a:highlight>
                  <a:srgbClr val="FFFF00"/>
                </a:highlight>
              </a:rPr>
              <a:t>Journal article: </a:t>
            </a:r>
            <a:r>
              <a:rPr lang="en-US" sz="2800" dirty="0"/>
              <a:t>Fichten, C., Havel, A., Wileman, S., Jorgensen, M., Arcuri, R. Vo, C. &amp; Ruffolo, O. (2021). Digital tools faculty expected students to use during the COVID-19 Pandemic in 2021: Problems and solutions for future hybrid and blended courses. </a:t>
            </a:r>
            <a:r>
              <a:rPr lang="en-US" sz="2800" i="1" dirty="0"/>
              <a:t>Journal of Education and Training Studies, 9</a:t>
            </a:r>
            <a:r>
              <a:rPr lang="en-US" sz="2800" dirty="0"/>
              <a:t>(8), 24-30. </a:t>
            </a:r>
            <a:r>
              <a:rPr lang="en-US" sz="2000" dirty="0">
                <a:hlinkClick r:id="rId2"/>
              </a:rPr>
              <a:t>https://redfame.com/journal/index.php/jets/article/download/5310/</a:t>
            </a:r>
            <a:endParaRPr lang="en-US" sz="2000" dirty="0"/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480" y="3997324"/>
            <a:ext cx="2839720" cy="20283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562F24-6D17-4E1C-9B42-79144078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388327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</p:spTree>
    <p:extLst>
      <p:ext uri="{BB962C8B-B14F-4D97-AF65-F5344CB8AC3E}">
        <p14:creationId xmlns:p14="http://schemas.microsoft.com/office/powerpoint/2010/main" val="163985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3501-7424-41BC-9341-5B22F82B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3661-447C-4C7A-875A-9DE5E67E9F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Review objectives</a:t>
            </a:r>
          </a:p>
          <a:p>
            <a:r>
              <a:rPr lang="en-US" dirty="0"/>
              <a:t>Review tasks carried out</a:t>
            </a:r>
          </a:p>
          <a:p>
            <a:r>
              <a:rPr lang="en-US" dirty="0"/>
              <a:t>Review findings</a:t>
            </a:r>
          </a:p>
          <a:p>
            <a:r>
              <a:rPr lang="en-US" dirty="0"/>
              <a:t>Review implications </a:t>
            </a:r>
          </a:p>
          <a:p>
            <a:r>
              <a:rPr lang="en-US" dirty="0"/>
              <a:t>Review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3DAEF-7B8A-479A-A1EE-24450548B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A1DC1-467E-463D-8903-9729B272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845" y="1823278"/>
            <a:ext cx="2855916" cy="1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035A-6995-4F52-9476-B48DAF06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94359-0990-4BCC-A414-332B6964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Additional Knowledge Transfer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C231-56AB-4F60-985F-62F1CCD61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2096" y="1103006"/>
            <a:ext cx="11787808" cy="4888200"/>
          </a:xfrm>
        </p:spPr>
        <p:txBody>
          <a:bodyPr/>
          <a:lstStyle/>
          <a:p>
            <a:pPr marL="355600" marR="0" indent="-3556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Journal article.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Fichten, C., Jorgensen, M., Havel, A., Vo, C. &amp; Libman, E. (in press). AI-based and mobile apps: Eight studies on post-secondary students.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Journal on Technology &amp; Persons with Disabilities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sz="28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Invited presentation. </a:t>
            </a:r>
            <a:r>
              <a:rPr lang="en-US" sz="2800" dirty="0"/>
              <a:t>Fichten, C., Jorgensen, M., &amp; Legault, A. (2021, April 8). </a:t>
            </a:r>
            <a:r>
              <a:rPr lang="en-US" sz="2800" i="1" dirty="0"/>
              <a:t>Les </a:t>
            </a:r>
            <a:r>
              <a:rPr lang="en-US" sz="2800" i="1" dirty="0" err="1"/>
              <a:t>applis</a:t>
            </a:r>
            <a:r>
              <a:rPr lang="en-US" sz="2800" i="1" dirty="0"/>
              <a:t> </a:t>
            </a:r>
            <a:r>
              <a:rPr lang="en-US" sz="2800" i="1" dirty="0" err="1"/>
              <a:t>basées</a:t>
            </a:r>
            <a:r>
              <a:rPr lang="en-US" sz="2800" i="1" dirty="0"/>
              <a:t> sur </a:t>
            </a:r>
            <a:r>
              <a:rPr lang="en-US" sz="2800" i="1" dirty="0" err="1"/>
              <a:t>l’IA</a:t>
            </a:r>
            <a:r>
              <a:rPr lang="en-US" sz="2800" i="1" dirty="0"/>
              <a:t> </a:t>
            </a:r>
            <a:r>
              <a:rPr lang="en-US" sz="2800" i="1" dirty="0" err="1"/>
              <a:t>sont-elles</a:t>
            </a:r>
            <a:r>
              <a:rPr lang="en-US" sz="2800" i="1" dirty="0"/>
              <a:t> </a:t>
            </a:r>
            <a:r>
              <a:rPr lang="en-US" sz="2800" i="1" dirty="0" err="1"/>
              <a:t>assez</a:t>
            </a:r>
            <a:r>
              <a:rPr lang="en-US" sz="2800" i="1" dirty="0"/>
              <a:t> </a:t>
            </a:r>
            <a:r>
              <a:rPr lang="en-US" sz="2800" i="1" dirty="0" err="1"/>
              <a:t>intelligentes</a:t>
            </a:r>
            <a:r>
              <a:rPr lang="en-US" sz="2800" i="1" dirty="0"/>
              <a:t> pour les étudiants du post-secondaire ? / The intel on AI: Adaptech looks at post-secondary students with disabilities and artificial intelligence. </a:t>
            </a:r>
            <a:r>
              <a:rPr lang="en-US" sz="2800" dirty="0"/>
              <a:t>Presentation at the CRISPESH (Centre de recherche pour l’inclusion des </a:t>
            </a:r>
            <a:r>
              <a:rPr lang="en-US" sz="2800" dirty="0" err="1"/>
              <a:t>personnes</a:t>
            </a:r>
            <a:r>
              <a:rPr lang="en-US" sz="2800" dirty="0"/>
              <a:t> en situation de handicap) Lunch-and-Learn Conference, Montreal. </a:t>
            </a:r>
            <a:r>
              <a:rPr lang="fr-FR" sz="2000" u="sng" dirty="0">
                <a:solidFill>
                  <a:srgbClr val="3333FF"/>
                </a:solidFill>
                <a:hlinkClick r:id="rId3" tooltip="https://adaptech.org/wp-content/uploads/sites/2/CRISPESH2021F-1.pptx"/>
              </a:rPr>
              <a:t>https://adaptech.org/wp-content/uploads/sites/2/CRISPESH2021F-1.pptx</a:t>
            </a:r>
            <a:r>
              <a:rPr lang="fr-FR" sz="2000" u="sng" dirty="0">
                <a:solidFill>
                  <a:srgbClr val="3333FF"/>
                </a:solidFill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and</a:t>
            </a:r>
            <a:r>
              <a:rPr lang="fr-FR" sz="2000" u="sng" dirty="0">
                <a:solidFill>
                  <a:srgbClr val="3333FF"/>
                </a:solidFill>
              </a:rPr>
              <a:t> </a:t>
            </a:r>
            <a:r>
              <a:rPr lang="en-US" sz="2000" u="sng" dirty="0">
                <a:solidFill>
                  <a:srgbClr val="1F4E79"/>
                </a:solidFill>
                <a:ea typeface="Calibri" panose="020F0502020204030204" pitchFamily="34" charset="0"/>
                <a:hlinkClick r:id="rId4" tooltip="https://adaptech.org/wp-content/uploads/CRISPESH2021E.pptx"/>
              </a:rPr>
              <a:t>https://adaptech.org/wp-content/uploads/CRISPESH2021E.pptx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and video: </a:t>
            </a:r>
            <a:r>
              <a:rPr lang="en-US" sz="2000" u="sng" dirty="0">
                <a:solidFill>
                  <a:srgbClr val="1F4E79"/>
                </a:solidFill>
                <a:ea typeface="Calibri" panose="020F0502020204030204" pitchFamily="34" charset="0"/>
                <a:hlinkClick r:id="rId5" tooltip="https://www.youtube.com/watch?v=Z0S20H-JkMw"/>
              </a:rPr>
              <a:t>https://www.youtube.com/watch?v=Z0S20H-JkMw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</a:t>
            </a:r>
            <a:endParaRPr lang="en-CA" sz="2000" dirty="0">
              <a:solidFill>
                <a:srgbClr val="1F4E79"/>
              </a:solidFill>
              <a:effectLst/>
              <a:ea typeface="Calibri" panose="020F0502020204030204" pitchFamily="34" charset="0"/>
            </a:endParaRPr>
          </a:p>
          <a:p>
            <a:pPr marL="874713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solidFill>
                <a:srgbClr val="1F4E79"/>
              </a:solidFill>
              <a:effectLst/>
              <a:ea typeface="Calibri" panose="020F0502020204030204" pitchFamily="34" charset="0"/>
            </a:endParaRP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3333FF"/>
              </a:solidFill>
            </a:endParaRPr>
          </a:p>
        </p:txBody>
      </p:sp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4FD17A7D-8700-4151-82AB-D10017882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04" y="99628"/>
            <a:ext cx="832992" cy="8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dirty="0">
                <a:highlight>
                  <a:srgbClr val="FFFF00"/>
                </a:highlight>
              </a:rPr>
              <a:t>In person conference presentation</a:t>
            </a:r>
            <a:r>
              <a:rPr lang="en-CA" dirty="0"/>
              <a:t>: </a:t>
            </a:r>
            <a:r>
              <a:rPr lang="en-US" dirty="0"/>
              <a:t>Fichten, C., Jorgensen, M., Havel, A., &amp; Vo, C. (2022, March). </a:t>
            </a:r>
            <a:r>
              <a:rPr lang="en-US" i="1" dirty="0"/>
              <a:t>AI-based and mobile apps: Six studies on post-secondary students.</a:t>
            </a:r>
            <a:r>
              <a:rPr lang="en-US" dirty="0"/>
              <a:t> Forthcoming presentation at the  37th CSUN Assistive Technology Conference, Anaheim, California.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Data mining of Lime Survey data set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0" y="4036861"/>
            <a:ext cx="2179320" cy="21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5" y="283030"/>
            <a:ext cx="12068070" cy="684213"/>
          </a:xfrm>
        </p:spPr>
        <p:txBody>
          <a:bodyPr/>
          <a:lstStyle/>
          <a:p>
            <a:r>
              <a:rPr lang="en-US" sz="3900" dirty="0"/>
              <a:t>Implications</a:t>
            </a:r>
            <a:endParaRPr lang="en-US" sz="39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741" y="1268760"/>
            <a:ext cx="11768294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 dirty="0"/>
              <a:t>Improve functionality of existing AI-based technologies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Privacy and security concerns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Include students with disabilities in training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Make information about AI-based technologies available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Accessible training documents (e.g., YouTube, Google)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Better scientific research needed</a:t>
            </a:r>
          </a:p>
          <a:p>
            <a:pPr marL="274631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noProof="0" dirty="0"/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052" y="4566285"/>
            <a:ext cx="2041208" cy="1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23</a:t>
            </a:fld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Thank You / Merci !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4285404"/>
            <a:ext cx="9837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Catherine Fichten: </a:t>
            </a:r>
            <a:r>
              <a:rPr lang="en-CA" sz="2800" dirty="0">
                <a:solidFill>
                  <a:srgbClr val="002060"/>
                </a:solidFill>
                <a:hlinkClick r:id="rId3" tooltip="catherine.fichten@mcgill.ca"/>
              </a:rPr>
              <a:t>catherine.fichten@mcgill.ca</a:t>
            </a:r>
            <a:endParaRPr lang="en-CA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Mary Jorgensen: </a:t>
            </a:r>
            <a:r>
              <a:rPr lang="en-US" sz="2800" u="sng" dirty="0">
                <a:solidFill>
                  <a:srgbClr val="0033CC"/>
                </a:solidFill>
                <a:hlinkClick r:id="rId4" tooltip="mjorgensen@dawsoncollege.qc.ca"/>
              </a:rPr>
              <a:t>mjorgensen</a:t>
            </a:r>
            <a:r>
              <a:rPr lang="en-US" sz="2800" dirty="0">
                <a:solidFill>
                  <a:srgbClr val="002060"/>
                </a:solidFill>
                <a:hlinkClick r:id="rId4" tooltip="mjorgensen@dawsoncollege.qc.ca"/>
              </a:rPr>
              <a:t>@dawsoncollege.qc.ca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Rick Schmid: </a:t>
            </a:r>
            <a:r>
              <a:rPr lang="en-US" sz="2800" dirty="0">
                <a:solidFill>
                  <a:srgbClr val="002060"/>
                </a:solidFill>
                <a:hlinkClick r:id="rId5"/>
              </a:rPr>
              <a:t>richard.schmid@concordia.ca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Eva Libman: </a:t>
            </a:r>
            <a:r>
              <a:rPr lang="en-US" sz="2800" dirty="0">
                <a:solidFill>
                  <a:srgbClr val="002060"/>
                </a:solidFill>
                <a:hlinkClick r:id="rId6"/>
              </a:rPr>
              <a:t>Eva.Libman@mcgill.ca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3CF1E-5A59-4936-9427-971D9FCDDCF5}"/>
              </a:ext>
            </a:extLst>
          </p:cNvPr>
          <p:cNvSpPr txBox="1"/>
          <p:nvPr/>
        </p:nvSpPr>
        <p:spPr>
          <a:xfrm>
            <a:off x="5931176" y="2175036"/>
            <a:ext cx="609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Adaptech Research Network: </a:t>
            </a:r>
            <a:r>
              <a:rPr lang="en-US" sz="2800" dirty="0">
                <a:solidFill>
                  <a:srgbClr val="002060"/>
                </a:solidFill>
                <a:hlinkClick r:id="rId7" tooltip="www.adaptech.org"/>
              </a:rPr>
              <a:t>www.adaptech.org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Decorative.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0" y="1422400"/>
            <a:ext cx="5651875" cy="26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1556077" y="6353180"/>
            <a:ext cx="685800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179" y="332658"/>
            <a:ext cx="11161643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Main Objectives of Project</a:t>
            </a: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 bwMode="auto">
          <a:xfrm>
            <a:off x="515179" y="1224963"/>
            <a:ext cx="11581165" cy="49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How AI can help post-secondary students with disabilities succeed in their academic work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Identify AI-related info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Advisory Board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Literature reviews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Systematic review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Google search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Identify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uses of AI-based intelligent virtual assistants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Identify uses of AI-based smartphone apps and other technologies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Identify AI-based technologies that instructors can use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Prepare knowledge transfer</a:t>
            </a:r>
          </a:p>
          <a:p>
            <a:pPr marL="0" indent="0">
              <a:spcAft>
                <a:spcPts val="600"/>
              </a:spcAft>
              <a:buNone/>
            </a:pPr>
            <a:endParaRPr lang="en-US" sz="35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endParaRPr lang="en-US" sz="27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</p:txBody>
      </p:sp>
      <p:pic>
        <p:nvPicPr>
          <p:cNvPr id="2" name="Picture 1" descr="Decorative.">
            <a:extLst>
              <a:ext uri="{FF2B5EF4-FFF2-40B4-BE49-F238E27FC236}">
                <a16:creationId xmlns:a16="http://schemas.microsoft.com/office/drawing/2014/main" id="{43B1E134-BE52-4AA0-A7E1-7134AAE5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01" y="1946227"/>
            <a:ext cx="1571876" cy="2599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57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4</a:t>
            </a:fld>
            <a:endParaRPr lang="fr-FR" altLang="fr-FR" sz="14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258" y="234635"/>
            <a:ext cx="11293482" cy="684213"/>
          </a:xfrm>
        </p:spPr>
        <p:txBody>
          <a:bodyPr/>
          <a:lstStyle/>
          <a:p>
            <a:r>
              <a:rPr lang="en-US" noProof="0" dirty="0"/>
              <a:t>Advisory Board Meetings - Method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258" y="1178625"/>
            <a:ext cx="11535507" cy="48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2 meetings via Zoom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Total number of participants (n = 38)</a:t>
            </a:r>
          </a:p>
          <a:p>
            <a:pPr>
              <a:spcBef>
                <a:spcPts val="800"/>
              </a:spcBef>
            </a:pPr>
            <a:r>
              <a:rPr lang="en-US" dirty="0"/>
              <a:t>Diverse stakeholders </a:t>
            </a:r>
          </a:p>
          <a:p>
            <a:pPr lvl="1">
              <a:spcBef>
                <a:spcPts val="1400"/>
              </a:spcBef>
              <a:spcAft>
                <a:spcPts val="800"/>
              </a:spcAft>
            </a:pPr>
            <a:r>
              <a:rPr lang="en-US" sz="3600" noProof="0" dirty="0">
                <a:solidFill>
                  <a:srgbClr val="002060"/>
                </a:solidFill>
              </a:rPr>
              <a:t>Questions: AI-based technologies </a:t>
            </a:r>
          </a:p>
          <a:p>
            <a:pPr lvl="2">
              <a:spcBef>
                <a:spcPts val="1400"/>
              </a:spcBef>
              <a:spcAft>
                <a:spcPts val="800"/>
              </a:spcAft>
            </a:pPr>
            <a:r>
              <a:rPr lang="en-US" sz="3200" noProof="0" dirty="0">
                <a:solidFill>
                  <a:srgbClr val="002060"/>
                </a:solidFill>
              </a:rPr>
              <a:t>Currently used by postsecondary students with disabilities</a:t>
            </a:r>
          </a:p>
          <a:p>
            <a:pPr lvl="2">
              <a:spcBef>
                <a:spcPts val="1400"/>
              </a:spcBef>
              <a:spcAft>
                <a:spcPts val="800"/>
              </a:spcAft>
            </a:pPr>
            <a:r>
              <a:rPr lang="en-US" sz="3200" noProof="0" dirty="0">
                <a:solidFill>
                  <a:srgbClr val="002060"/>
                </a:solidFill>
              </a:rPr>
              <a:t>Rarely considered but could help students with disabilities</a:t>
            </a:r>
          </a:p>
          <a:p>
            <a:pPr lvl="2">
              <a:spcBef>
                <a:spcPts val="1400"/>
              </a:spcBef>
              <a:spcAft>
                <a:spcPts val="800"/>
              </a:spcAft>
            </a:pPr>
            <a:r>
              <a:rPr lang="en-US" sz="3200" noProof="0" dirty="0">
                <a:solidFill>
                  <a:srgbClr val="002060"/>
                </a:solidFill>
              </a:rPr>
              <a:t>Could help in the future</a:t>
            </a:r>
          </a:p>
          <a:p>
            <a:pPr>
              <a:spcBef>
                <a:spcPts val="800"/>
              </a:spcBef>
            </a:pPr>
            <a:endParaRPr lang="en-US" sz="3200" dirty="0"/>
          </a:p>
          <a:p>
            <a:pPr lvl="1">
              <a:spcBef>
                <a:spcPts val="800"/>
              </a:spcBef>
            </a:pP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3" name="Picture 2" descr="Decorativ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049" y="1696632"/>
            <a:ext cx="2407151" cy="180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2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9" y="196641"/>
            <a:ext cx="11284082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Advisory Board Meetings - Results</a:t>
            </a:r>
            <a:endParaRPr lang="en-US" sz="39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279" y="1268760"/>
            <a:ext cx="11847443" cy="508442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AI tools used by postsecondary students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noProof="0" dirty="0">
                <a:solidFill>
                  <a:srgbClr val="002060"/>
                </a:solidFill>
              </a:rPr>
              <a:t>Chatbots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noProof="0" dirty="0"/>
              <a:t>Emotional, mental health, and medical regulation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3600" noProof="0" dirty="0">
                <a:solidFill>
                  <a:srgbClr val="002060"/>
                </a:solidFill>
              </a:rPr>
              <a:t>Tools to increase speed &amp; efficiency of entering text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3400" noProof="0" dirty="0">
                <a:solidFill>
                  <a:srgbClr val="002060"/>
                </a:solidFill>
              </a:rPr>
              <a:t>Accessing visual/textual information in alternative format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Accessing information in diverse formats</a:t>
            </a:r>
          </a:p>
          <a:p>
            <a:pPr lvl="2">
              <a:spcBef>
                <a:spcPts val="1200"/>
              </a:spcBef>
            </a:pPr>
            <a:endParaRPr lang="en-US" sz="2200" noProof="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sz="32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noProof="0" dirty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noProof="0" dirty="0"/>
          </a:p>
        </p:txBody>
      </p:sp>
      <p:pic>
        <p:nvPicPr>
          <p:cNvPr id="6" name="Picture 5" descr="Decorative.">
            <a:extLst>
              <a:ext uri="{FF2B5EF4-FFF2-40B4-BE49-F238E27FC236}">
                <a16:creationId xmlns:a16="http://schemas.microsoft.com/office/drawing/2014/main" id="{285F23A1-2941-42AC-BE61-3BECE852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23" y="1360360"/>
            <a:ext cx="1905718" cy="1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035A-6995-4F52-9476-B48DAF06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94359-0990-4BCC-A414-332B6964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1" y="152402"/>
            <a:ext cx="11592909" cy="684213"/>
          </a:xfrm>
        </p:spPr>
        <p:txBody>
          <a:bodyPr/>
          <a:lstStyle/>
          <a:p>
            <a:r>
              <a:rPr lang="en-US" dirty="0"/>
              <a:t>Advisory Board Meetings: Knowledge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C231-56AB-4F60-985F-62F1CCD61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4057" y="1314997"/>
            <a:ext cx="11883886" cy="4888200"/>
          </a:xfrm>
        </p:spPr>
        <p:txBody>
          <a:bodyPr/>
          <a:lstStyle/>
          <a:p>
            <a:pPr marL="609593" lvl="1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400" spc="-5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 Light" panose="020F0302020204030204" pitchFamily="34" charset="0"/>
              </a:rPr>
              <a:t>On Adaptech web site</a:t>
            </a:r>
            <a:r>
              <a:rPr lang="en-US" sz="2800" kern="1400" spc="-50" dirty="0">
                <a:solidFill>
                  <a:srgbClr val="1F4E79"/>
                </a:solidFill>
                <a:effectLst/>
                <a:ea typeface="Calibri Light" panose="020F0302020204030204" pitchFamily="34" charset="0"/>
              </a:rPr>
              <a:t>: </a:t>
            </a:r>
            <a:r>
              <a:rPr lang="en-US" sz="2800" i="1" kern="1400" spc="-50" dirty="0">
                <a:solidFill>
                  <a:srgbClr val="1F4E79"/>
                </a:solidFill>
                <a:effectLst/>
                <a:ea typeface="Calibri Light" panose="020F0302020204030204" pitchFamily="34" charset="0"/>
              </a:rPr>
              <a:t>Canadian and international experts weigh in: An annotated list of AI-related resources for college and university students with and without disabilities</a:t>
            </a:r>
            <a:r>
              <a:rPr lang="en-US" sz="2800" i="1" kern="1400" spc="-50" dirty="0">
                <a:solidFill>
                  <a:srgbClr val="1F4E79"/>
                </a:solidFill>
                <a:ea typeface="Calibri Light" panose="020F0302020204030204" pitchFamily="34" charset="0"/>
              </a:rPr>
              <a:t>. Adaptech Research Network. </a:t>
            </a:r>
            <a:r>
              <a:rPr lang="en-US" sz="2000" u="sng" kern="1400" spc="-50" dirty="0">
                <a:solidFill>
                  <a:srgbClr val="1F4E79"/>
                </a:solidFill>
                <a:effectLst/>
                <a:ea typeface="Calibri Light" panose="020F0302020204030204" pitchFamily="34" charset="0"/>
                <a:hlinkClick r:id="rId3" tooltip="https://adaptech.org/wp-content/uploads/AIurlsFromAIMeeting.docx"/>
              </a:rPr>
              <a:t>https://adaptech.org/wp-content/uploads/AIurlsFromAIMeeting.docx</a:t>
            </a:r>
            <a:endParaRPr lang="en-US" sz="2000" u="sng" kern="1400" spc="-50" dirty="0">
              <a:solidFill>
                <a:srgbClr val="1F4E79"/>
              </a:solidFill>
              <a:effectLst/>
              <a:ea typeface="Calibri Light" panose="020F0302020204030204" pitchFamily="34" charset="0"/>
            </a:endParaRPr>
          </a:p>
          <a:p>
            <a:pPr marL="533386" lvl="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000" kern="1400" spc="-50" dirty="0">
              <a:effectLst/>
              <a:ea typeface="Calibri Light" panose="020F0302020204030204" pitchFamily="34" charset="0"/>
            </a:endParaRPr>
          </a:p>
          <a:p>
            <a:pPr marL="609593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400" spc="-50" dirty="0">
                <a:solidFill>
                  <a:srgbClr val="1F4E79"/>
                </a:solidFill>
                <a:highlight>
                  <a:srgbClr val="FFFF00"/>
                </a:highlight>
              </a:rPr>
              <a:t>Journal article</a:t>
            </a:r>
            <a:r>
              <a:rPr lang="en-US" sz="2800" kern="1400" spc="-50" dirty="0">
                <a:solidFill>
                  <a:srgbClr val="1F4E79"/>
                </a:solidFill>
              </a:rPr>
              <a:t>: Martiniello, N., Asuncion, J., Fichten, C., </a:t>
            </a:r>
            <a:br>
              <a:rPr lang="en-US" sz="2800" kern="1400" spc="-50" dirty="0">
                <a:solidFill>
                  <a:srgbClr val="1F4E79"/>
                </a:solidFill>
              </a:rPr>
            </a:br>
            <a:r>
              <a:rPr lang="en-US" sz="2800" kern="1400" spc="-50" dirty="0">
                <a:solidFill>
                  <a:srgbClr val="1F4E79"/>
                </a:solidFill>
              </a:rPr>
              <a:t>Jorgensen, M., Havel, A., Harvison, M., Legault, A., Lussier, </a:t>
            </a:r>
            <a:br>
              <a:rPr lang="en-US" sz="2800" kern="1400" spc="-50" dirty="0">
                <a:solidFill>
                  <a:srgbClr val="1F4E79"/>
                </a:solidFill>
              </a:rPr>
            </a:br>
            <a:r>
              <a:rPr lang="en-US" sz="2800" kern="1400" spc="-50" dirty="0">
                <a:solidFill>
                  <a:srgbClr val="1F4E79"/>
                </a:solidFill>
              </a:rPr>
              <a:t>A., &amp; Vo, C. (2020). Artificial intelligence for students in </a:t>
            </a:r>
            <a:br>
              <a:rPr lang="en-US" sz="2800" kern="1400" spc="-50" dirty="0">
                <a:solidFill>
                  <a:srgbClr val="1F4E79"/>
                </a:solidFill>
              </a:rPr>
            </a:br>
            <a:r>
              <a:rPr lang="en-US" sz="2800" kern="1400" spc="-50" dirty="0">
                <a:solidFill>
                  <a:srgbClr val="1F4E79"/>
                </a:solidFill>
              </a:rPr>
              <a:t>postsecondary education: A world of opportunity. </a:t>
            </a:r>
            <a:r>
              <a:rPr lang="en-US" sz="2800" i="1" kern="1400" spc="-50" dirty="0">
                <a:solidFill>
                  <a:srgbClr val="1F4E79"/>
                </a:solidFill>
              </a:rPr>
              <a:t>AI Matters, 6</a:t>
            </a:r>
            <a:r>
              <a:rPr lang="en-US" sz="2800" kern="1400" spc="-50" dirty="0">
                <a:solidFill>
                  <a:srgbClr val="1F4E79"/>
                </a:solidFill>
              </a:rPr>
              <a:t>(3), 17-29. </a:t>
            </a:r>
            <a:r>
              <a:rPr lang="en-US" sz="2000" u="sng" dirty="0">
                <a:solidFill>
                  <a:srgbClr val="3333FF"/>
                </a:solidFill>
                <a:effectLst/>
                <a:ea typeface="Calibri" panose="020F0502020204030204" pitchFamily="34" charset="0"/>
                <a:hlinkClick r:id="rId4" tooltip="https://sigai.acm.org/static/aimatters/6-3/AIMatters-6-3-07-Martiniello.pd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https://sigai.acm.org/static/aimatters/6-3/AIMatters-6-3-07-Martiniello</a:t>
            </a:r>
            <a:r>
              <a:rPr lang="en-US" sz="20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hlinkClick r:id="rId4" tooltip="https://sigai.acm.org/static/aimatters/6-3/AIMatters-6-3-07-Martiniello.pd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000" u="sng" dirty="0">
                <a:solidFill>
                  <a:srgbClr val="3333FF"/>
                </a:solidFill>
                <a:effectLst/>
                <a:ea typeface="Calibri" panose="020F0502020204030204" pitchFamily="34" charset="0"/>
                <a:hlinkClick r:id="rId4" tooltip="https://sigai.acm.org/static/aimatters/6-3/AIMatters-6-3-07-Martiniello.pd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en-US" sz="3000" kern="1400" spc="-50" dirty="0">
              <a:solidFill>
                <a:srgbClr val="3333FF"/>
              </a:solidFill>
              <a:effectLst/>
              <a:ea typeface="Calibri Light" panose="020F0302020204030204" pitchFamily="34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CB2CD899-28BD-4085-AC3D-1F7EF305A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487" y="3429000"/>
            <a:ext cx="1601966" cy="10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3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3116"/>
            <a:ext cx="10972800" cy="909827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Literature Reviews: Systematic Review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268" y="1131344"/>
            <a:ext cx="11789465" cy="52218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002060"/>
                </a:solidFill>
              </a:rPr>
              <a:t>What does the scientific literature say? </a:t>
            </a:r>
          </a:p>
          <a:p>
            <a:pPr lvl="1"/>
            <a:r>
              <a:rPr lang="en-CA" dirty="0"/>
              <a:t>Total = 41 articles</a:t>
            </a:r>
          </a:p>
          <a:p>
            <a:pPr lvl="2"/>
            <a:r>
              <a:rPr lang="en-CA" dirty="0"/>
              <a:t>Empirical = 20; relevant 6</a:t>
            </a:r>
          </a:p>
          <a:p>
            <a:pPr lvl="2"/>
            <a:r>
              <a:rPr lang="en-CA" dirty="0"/>
              <a:t>Conceptual = 21; relevant 13</a:t>
            </a:r>
          </a:p>
          <a:p>
            <a:pPr lvl="1"/>
            <a:r>
              <a:rPr lang="en-CA" dirty="0"/>
              <a:t>Empirical studies</a:t>
            </a:r>
          </a:p>
          <a:p>
            <a:pPr lvl="2"/>
            <a:r>
              <a:rPr lang="en-CA" dirty="0"/>
              <a:t>Methods are varied</a:t>
            </a:r>
          </a:p>
          <a:p>
            <a:pPr lvl="3"/>
            <a:r>
              <a:rPr lang="en-US" dirty="0">
                <a:solidFill>
                  <a:srgbClr val="002060"/>
                </a:solidFill>
              </a:rPr>
              <a:t>Focus on tool development, usability, and effectiveness</a:t>
            </a:r>
            <a:endParaRPr lang="en-CA" dirty="0"/>
          </a:p>
          <a:p>
            <a:pPr lvl="2"/>
            <a:r>
              <a:rPr lang="en-CA" dirty="0"/>
              <a:t>Most are quantitative</a:t>
            </a:r>
          </a:p>
          <a:p>
            <a:pPr lvl="1"/>
            <a:r>
              <a:rPr lang="en-CA" dirty="0"/>
              <a:t>Disability groups studied</a:t>
            </a:r>
          </a:p>
          <a:p>
            <a:pPr lvl="2"/>
            <a:r>
              <a:rPr lang="en-CA" dirty="0"/>
              <a:t>Hearing and visual impairments, ASD, chronic health, etc.</a:t>
            </a:r>
          </a:p>
          <a:p>
            <a:pPr marL="274631" lvl="1" indent="0">
              <a:buNone/>
            </a:pPr>
            <a:r>
              <a:rPr lang="en-CA" sz="2800" dirty="0"/>
              <a:t> 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132" y="22221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6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4085-4F87-804F-A8BD-5396990A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985"/>
            <a:ext cx="10972800" cy="684213"/>
          </a:xfrm>
        </p:spPr>
        <p:txBody>
          <a:bodyPr/>
          <a:lstStyle/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Literature Reviews: Google Searches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2E1F-4FD4-5B4C-B5BB-D1820A616A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624" y="1035330"/>
            <a:ext cx="11376752" cy="499158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CA" sz="4000" dirty="0"/>
              <a:t>Google searches</a:t>
            </a:r>
          </a:p>
          <a:p>
            <a:pPr lvl="2">
              <a:spcBef>
                <a:spcPts val="0"/>
              </a:spcBef>
            </a:pPr>
            <a:r>
              <a:rPr lang="en-CA" sz="3600" dirty="0"/>
              <a:t>Intelligent virtual assistant functions</a:t>
            </a:r>
          </a:p>
          <a:p>
            <a:pPr lvl="2">
              <a:spcBef>
                <a:spcPts val="0"/>
              </a:spcBef>
            </a:pPr>
            <a:r>
              <a:rPr lang="en-CA" sz="3600" dirty="0"/>
              <a:t>AI-based tools for PC, Mac, iOS and Android</a:t>
            </a:r>
          </a:p>
          <a:p>
            <a:pPr lvl="3"/>
            <a:r>
              <a:rPr lang="en-CA" sz="3200" dirty="0"/>
              <a:t>Built-in features</a:t>
            </a:r>
          </a:p>
          <a:p>
            <a:pPr lvl="4"/>
            <a:r>
              <a:rPr lang="en-CA" sz="2800" dirty="0"/>
              <a:t>Text-to-speech (e.g., Voiceover)</a:t>
            </a:r>
          </a:p>
          <a:p>
            <a:pPr lvl="4"/>
            <a:r>
              <a:rPr lang="en-CA" sz="2800" dirty="0"/>
              <a:t>Speech-to-text (e.g., Microsoft 365)</a:t>
            </a:r>
          </a:p>
          <a:p>
            <a:pPr lvl="3"/>
            <a:r>
              <a:rPr lang="en-CA" sz="3200" dirty="0"/>
              <a:t>Apps</a:t>
            </a:r>
          </a:p>
          <a:p>
            <a:pPr lvl="4"/>
            <a:r>
              <a:rPr lang="en-CA" sz="2800" dirty="0"/>
              <a:t>Scanning and OCR (e.g.,  Seeing AI, Office Lens)</a:t>
            </a:r>
          </a:p>
          <a:p>
            <a:pPr lvl="4"/>
            <a:r>
              <a:rPr lang="en-CA" sz="2800" dirty="0"/>
              <a:t>Word prediction (e.g., Gmail)</a:t>
            </a:r>
          </a:p>
          <a:p>
            <a:pPr lvl="4"/>
            <a:r>
              <a:rPr lang="en-CA" sz="2800" dirty="0"/>
              <a:t>Captioning (e.g., Otter.ai)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FB76F-40EA-324D-ABD1-9E4FAD204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C54BE9-B701-4709-B5F5-862BE67FE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95" y="2979436"/>
            <a:ext cx="3334805" cy="17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131A-A372-479A-B910-D79863ED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Literature Reviews: Knowledge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4A9E-2239-4B93-B0CA-AB0D851BE2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228618"/>
            <a:ext cx="10972800" cy="4888200"/>
          </a:xfrm>
        </p:spPr>
        <p:txBody>
          <a:bodyPr/>
          <a:lstStyle/>
          <a:p>
            <a:pPr marL="444500" marR="0" indent="-44450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400" kern="0" dirty="0">
                <a:solidFill>
                  <a:srgbClr val="1F4E79"/>
                </a:solidFill>
                <a:highlight>
                  <a:srgbClr val="FFFF00"/>
                </a:highlight>
              </a:rPr>
              <a:t>On Adaptech web site</a:t>
            </a:r>
            <a:r>
              <a:rPr lang="en-US" sz="2400" dirty="0">
                <a:solidFill>
                  <a:srgbClr val="1F4E79"/>
                </a:solidFill>
              </a:rPr>
              <a:t>: </a:t>
            </a:r>
            <a:r>
              <a:rPr lang="en-CA" sz="2400" dirty="0">
                <a:solidFill>
                  <a:srgbClr val="1F4E79"/>
                </a:solidFill>
              </a:rPr>
              <a:t>Concordia’s CSLP Systematic Review Team. (2021). Systematic Review: </a:t>
            </a:r>
            <a:r>
              <a:rPr lang="en-CA" sz="2400" i="1" dirty="0">
                <a:solidFill>
                  <a:srgbClr val="1F4E79"/>
                </a:solidFill>
              </a:rPr>
              <a:t>How can virtual assistants and AI-based smartphone apps help post-secondary students with disabilities succeed in their studies. </a:t>
            </a:r>
            <a:r>
              <a:rPr lang="en-US" sz="2000" kern="0" dirty="0">
                <a:solidFill>
                  <a:srgbClr val="1F4E79"/>
                </a:solidFill>
                <a:hlinkClick r:id="rId3" tooltip="https://adaptech.org/wp-content/uploads/AI_Disability_SearchReport.docx"/>
              </a:rPr>
              <a:t>https://adaptech.org/wp-content</a:t>
            </a:r>
            <a:r>
              <a:rPr lang="en-US" sz="2000" dirty="0">
                <a:solidFill>
                  <a:srgbClr val="3333FF"/>
                </a:solidFill>
                <a:hlinkClick r:id="rId3" tooltip="https://adaptech.org/wp-content/uploads/AI_Disability_SearchReport.docx"/>
              </a:rPr>
              <a:t>/uploads/AI_Disability_SearchReport.docx</a:t>
            </a:r>
            <a:endParaRPr lang="en-US" sz="2000" dirty="0">
              <a:solidFill>
                <a:srgbClr val="3333FF"/>
              </a:solidFill>
            </a:endParaRPr>
          </a:p>
          <a:p>
            <a:pPr marL="444500" marR="0" indent="-44450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solidFill>
                <a:srgbClr val="3333FF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1F4E79"/>
                </a:solidFill>
                <a:highlight>
                  <a:srgbClr val="FFFF00"/>
                </a:highlight>
              </a:rPr>
              <a:t>On Adaptech web site</a:t>
            </a:r>
            <a:r>
              <a:rPr lang="en-US" sz="2400" kern="0" dirty="0">
                <a:solidFill>
                  <a:srgbClr val="1F4E79"/>
                </a:solidFill>
              </a:rPr>
              <a:t>: </a:t>
            </a:r>
            <a:r>
              <a:rPr lang="en-CA" sz="2400" kern="0" dirty="0">
                <a:solidFill>
                  <a:srgbClr val="1F4E79"/>
                </a:solidFill>
              </a:rPr>
              <a:t>Vo, C. (2021, January 28). </a:t>
            </a:r>
            <a:r>
              <a:rPr lang="en-CA" sz="2400" i="1" kern="0" dirty="0">
                <a:solidFill>
                  <a:srgbClr val="1F4E79"/>
                </a:solidFill>
              </a:rPr>
              <a:t>Use of virtual assistants for schoolwork</a:t>
            </a:r>
            <a:r>
              <a:rPr lang="en-CA" sz="2400" kern="0" dirty="0">
                <a:solidFill>
                  <a:srgbClr val="1F4E79"/>
                </a:solidFill>
              </a:rPr>
              <a:t>. Adaptech Research Network. </a:t>
            </a:r>
            <a:r>
              <a:rPr lang="en-US" sz="2000" u="sng" kern="1400" spc="-50" dirty="0">
                <a:solidFill>
                  <a:srgbClr val="1F4E79"/>
                </a:solidFill>
                <a:ea typeface="Calibri Light" panose="020F0302020204030204" pitchFamily="34" charset="0"/>
                <a:hlinkClick r:id="rId4" tooltip="https://adaptech.org/wp-content/uploads/UseOfVirtualAssistantsForSchoolwork.docx"/>
              </a:rPr>
              <a:t>https://adaptech.org/wp-content/uploads/UseOfVirtualAssistantsForSchoolwork.docx</a:t>
            </a:r>
            <a:r>
              <a:rPr lang="en-US" sz="2000" kern="1400" spc="-50" dirty="0">
                <a:solidFill>
                  <a:srgbClr val="1F4E79"/>
                </a:solidFill>
                <a:ea typeface="Calibri Light" panose="020F03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400" spc="-50" dirty="0">
              <a:solidFill>
                <a:srgbClr val="1F4E79"/>
              </a:solidFill>
              <a:ea typeface="Calibri Light" panose="020F03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1F4E79"/>
                </a:solidFill>
                <a:highlight>
                  <a:srgbClr val="FFFF00"/>
                </a:highlight>
              </a:rPr>
              <a:t>Journal article: </a:t>
            </a:r>
            <a:r>
              <a:rPr lang="en-US" sz="2400" kern="0" dirty="0">
                <a:solidFill>
                  <a:srgbClr val="1F4E79"/>
                </a:solidFill>
              </a:rPr>
              <a:t>Fichten, C., Pickup, D., Asuncion, J., Jorgensen, M., Vo, C., Legault, A., Libman, E. &amp; Concordia University’s CSLP Systematic Review Team. (in press). State of the research on artificial intelligence based apps for post-secondary students with disabilities. </a:t>
            </a:r>
            <a:r>
              <a:rPr lang="en-US" sz="2400" i="1" kern="0" dirty="0">
                <a:solidFill>
                  <a:srgbClr val="1F4E79"/>
                </a:solidFill>
              </a:rPr>
              <a:t>Exceptionality Education International.</a:t>
            </a:r>
            <a:r>
              <a:rPr lang="en-US" sz="2400" kern="0" dirty="0">
                <a:solidFill>
                  <a:srgbClr val="1F4E79"/>
                </a:solidFill>
              </a:rPr>
              <a:t> </a:t>
            </a:r>
            <a:r>
              <a:rPr lang="en-US" sz="2000" u="sng" kern="1400" spc="-50" dirty="0">
                <a:solidFill>
                  <a:srgbClr val="0033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https://escholarship.mcgill.ca/concern/articles/08612t39t?locale=en</a:t>
            </a:r>
            <a:r>
              <a:rPr lang="en-US" sz="2000" u="sng" kern="1400" spc="-50" dirty="0">
                <a:solidFill>
                  <a:srgbClr val="0033CC"/>
                </a:solidFill>
              </a:rPr>
              <a:t> 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2000" u="sng" kern="1400" spc="-50" dirty="0">
              <a:solidFill>
                <a:srgbClr val="0033CC"/>
              </a:solidFill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2000" u="sng" kern="1400" spc="-50" dirty="0">
              <a:solidFill>
                <a:srgbClr val="0033CC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400" spc="-50" dirty="0">
              <a:solidFill>
                <a:srgbClr val="1F4E79"/>
              </a:solidFill>
              <a:effectLst/>
              <a:highlight>
                <a:srgbClr val="FFFF00"/>
              </a:highlight>
              <a:ea typeface="Calibri Light" panose="020F0302020204030204" pitchFamily="34" charset="0"/>
            </a:endParaRPr>
          </a:p>
          <a:p>
            <a:pPr marL="804863" indent="-268288"/>
            <a:endParaRPr lang="en-US" sz="2400" kern="0" dirty="0">
              <a:solidFill>
                <a:srgbClr val="1F4E7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DD0E2-C425-4A11-9E4D-53E5611B1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6382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1636</Words>
  <Application>Microsoft Office PowerPoint</Application>
  <PresentationFormat>Widescreen</PresentationFormat>
  <Paragraphs>228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SimSun</vt:lpstr>
      <vt:lpstr>Arial</vt:lpstr>
      <vt:lpstr>Bookman Old Style</vt:lpstr>
      <vt:lpstr>Calibri</vt:lpstr>
      <vt:lpstr>Calibri Light</vt:lpstr>
      <vt:lpstr>Gill Sans MT</vt:lpstr>
      <vt:lpstr>Symbol</vt:lpstr>
      <vt:lpstr>Tahoma</vt:lpstr>
      <vt:lpstr>Times New Roman</vt:lpstr>
      <vt:lpstr>Wingdings 3</vt:lpstr>
      <vt:lpstr>Origine</vt:lpstr>
      <vt:lpstr>AI Project Objectives, Goals Accomplishments x How Can Virtual Assistants and AI-Based Smartphone Apps Help Post-Secondary Students with Disabilities Succeed in their Studies?  </vt:lpstr>
      <vt:lpstr>Agenda</vt:lpstr>
      <vt:lpstr>Main Objectives of Project</vt:lpstr>
      <vt:lpstr>Advisory Board Meetings - Method</vt:lpstr>
      <vt:lpstr>Advisory Board Meetings - Results</vt:lpstr>
      <vt:lpstr>Advisory Board Meetings: Knowledge Transfer</vt:lpstr>
      <vt:lpstr>Literature Reviews: Systematic Review </vt:lpstr>
      <vt:lpstr>Literature Reviews: Google Searches</vt:lpstr>
      <vt:lpstr>Literature Reviews: Knowledge Transfer</vt:lpstr>
      <vt:lpstr>Empirical Studies:  Identify Uses of AI-Based Virtual Assistants </vt:lpstr>
      <vt:lpstr>Empirical Studies:  Identify Uses of AI-Based Virtual Assistants </vt:lpstr>
      <vt:lpstr>Empirical Studies:  Identify Uses of AI-Based Virtual Assistants - KT </vt:lpstr>
      <vt:lpstr>Empirical Studies:  AI-Based Smartphone Apps and Other Technologies</vt:lpstr>
      <vt:lpstr>Empirical Studies:  AI-Based Smartphone Apps and Other Technologies</vt:lpstr>
      <vt:lpstr>Empirical Studies:  AI-Based Smartphone Apps and Other Technologies</vt:lpstr>
      <vt:lpstr>Empirical Studies: AI-Based Technologies That Instructors Can Integrate Into Their Teaching</vt:lpstr>
      <vt:lpstr>Empirical Studies: AI-Based Technologies That Instructors Can Integrate Into Their Teaching</vt:lpstr>
      <vt:lpstr>Empirical Studies: AI-Based Technologies That Instructors Can Integrate Into Their Teaching</vt:lpstr>
      <vt:lpstr>Empirical Studies: AI-Based Technologies That Instructors Can Integrate Into Their Teaching</vt:lpstr>
      <vt:lpstr>Additional Knowledge Transfer </vt:lpstr>
      <vt:lpstr>Next Steps</vt:lpstr>
      <vt:lpstr>Implications</vt:lpstr>
      <vt:lpstr>Thank You / Merci 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Adaptech Research Network</cp:lastModifiedBy>
  <cp:revision>296</cp:revision>
  <cp:lastPrinted>2021-12-06T16:41:55Z</cp:lastPrinted>
  <dcterms:created xsi:type="dcterms:W3CDTF">2020-11-13T18:45:37Z</dcterms:created>
  <dcterms:modified xsi:type="dcterms:W3CDTF">2021-12-16T03:58:09Z</dcterms:modified>
</cp:coreProperties>
</file>