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2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410" r:id="rId2"/>
    <p:sldId id="371" r:id="rId3"/>
    <p:sldId id="401" r:id="rId4"/>
    <p:sldId id="402" r:id="rId5"/>
    <p:sldId id="406" r:id="rId6"/>
    <p:sldId id="403" r:id="rId7"/>
    <p:sldId id="405" r:id="rId8"/>
    <p:sldId id="408" r:id="rId9"/>
    <p:sldId id="407" r:id="rId10"/>
    <p:sldId id="411" r:id="rId11"/>
    <p:sldId id="412" r:id="rId12"/>
    <p:sldId id="413" r:id="rId13"/>
    <p:sldId id="382" r:id="rId14"/>
    <p:sldId id="396" r:id="rId15"/>
    <p:sldId id="395" r:id="rId16"/>
    <p:sldId id="385" r:id="rId17"/>
    <p:sldId id="378" r:id="rId18"/>
    <p:sldId id="386" r:id="rId19"/>
    <p:sldId id="389" r:id="rId20"/>
    <p:sldId id="398" r:id="rId21"/>
    <p:sldId id="275" r:id="rId22"/>
  </p:sldIdLst>
  <p:sldSz cx="12192000" cy="6858000"/>
  <p:notesSz cx="7010400" cy="9296400"/>
  <p:defaultTextStyle>
    <a:defPPr>
      <a:defRPr lang="fr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ick C. Legault" initials="ACL" lastIdx="1" clrIdx="0">
    <p:extLst>
      <p:ext uri="{19B8F6BF-5375-455C-9EA6-DF929625EA0E}">
        <p15:presenceInfo xmlns:p15="http://schemas.microsoft.com/office/powerpoint/2012/main" userId="S::aclegault@dawsoncollege.qc.ca::416d2180-729d-4e77-9aba-a16c56ca89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C91103"/>
    <a:srgbClr val="CC6600"/>
    <a:srgbClr val="CC99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3993" autoAdjust="0"/>
  </p:normalViewPr>
  <p:slideViewPr>
    <p:cSldViewPr snapToGrid="0">
      <p:cViewPr varScale="1">
        <p:scale>
          <a:sx n="58" d="100"/>
          <a:sy n="58" d="100"/>
        </p:scale>
        <p:origin x="1224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81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3379" y="605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612" y="0"/>
            <a:ext cx="3038595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584"/>
            <a:ext cx="3037401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612" y="8831584"/>
            <a:ext cx="303859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4164601-6281-47D0-921F-0F42C8F89E2C}" type="slidenum">
              <a:rPr lang="fr-CA" altLang="fr-FR"/>
              <a:pPr>
                <a:defRPr/>
              </a:pPr>
              <a:t>‹#›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501129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002" y="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405" y="4415791"/>
            <a:ext cx="5141597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noProof="0"/>
              <a:t>Cliquez pour 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158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002" y="883158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DAE4E70F-697E-4098-ACB2-62C4FAF0F957}" type="slidenum">
              <a:rPr lang="fr-CA" altLang="fr-FR"/>
              <a:pPr>
                <a:defRPr/>
              </a:pPr>
              <a:t>‹#›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8445531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7550" y="1162050"/>
            <a:ext cx="5575300" cy="3136900"/>
          </a:xfrm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  <a:lvl2pPr marL="749859" indent="-288408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2pPr>
            <a:lvl3pPr marL="1153629" indent="-230726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3pPr>
            <a:lvl4pPr marL="1615081" indent="-230726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4pPr>
            <a:lvl5pPr marL="2076534" indent="-230726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5pPr>
            <a:lvl6pPr marL="2537985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6pPr>
            <a:lvl7pPr marL="2999437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7pPr>
            <a:lvl8pPr marL="3460889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8pPr>
            <a:lvl9pPr marL="3922340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861CFD-ECC4-4857-B9A2-9B12CBA1AF94}" type="slidenum">
              <a:rPr kumimoji="0" lang="fr-CA" altLang="fr-F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CA" altLang="fr-FR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32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10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5022867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11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137650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12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0185783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87">
              <a:defRPr/>
            </a:pPr>
            <a:endParaRPr lang="fr-CA" noProof="0" dirty="0"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0D08F7-0A18-484A-AB15-A0B7FE19C275}" type="slidenum">
              <a:rPr lang="fr-CA" altLang="fr-FR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fr-CA" alt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62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14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8927835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200" b="0" i="0" u="none" strike="noStrike" kern="1200" baseline="0" dirty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15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09299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16</a:t>
            </a:fld>
            <a:endParaRPr lang="fr-CA" altLang="fr-FR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FC03B1F8-4F88-4554-8634-D0C1808B54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730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17</a:t>
            </a:fld>
            <a:endParaRPr lang="fr-CA" altLang="fr-FR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C399F01E-B2B0-4E88-A2F5-C08DF93C6E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8375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18</a:t>
            </a:fld>
            <a:endParaRPr lang="fr-CA" altLang="fr-FR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32D33D26-70A0-468B-9C75-9BE219F82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420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19</a:t>
            </a:fld>
            <a:endParaRPr lang="fr-CA" altLang="fr-FR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4A1687CD-4130-4C87-A669-28CCB76D7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19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8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0D08F7-0A18-484A-AB15-A0B7FE19C275}" type="slidenum">
              <a:rPr lang="fr-CA" altLang="fr-F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fr-CA" alt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2548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20</a:t>
            </a:fld>
            <a:endParaRPr lang="fr-CA" altLang="fr-FR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E5D8FFFF-97BB-4EBB-80F8-AFBDA89AD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057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:notes"/>
          <p:cNvSpPr txBox="1">
            <a:spLocks noGrp="1"/>
          </p:cNvSpPr>
          <p:nvPr>
            <p:ph type="body" idx="1"/>
          </p:nvPr>
        </p:nvSpPr>
        <p:spPr>
          <a:xfrm>
            <a:off x="1239099" y="3278826"/>
            <a:ext cx="6818205" cy="310625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" name="Google Shape;19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47913" y="517525"/>
            <a:ext cx="4602162" cy="2589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3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951768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4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667164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5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89623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6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311970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7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781804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8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625638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9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87615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119717" y="3648080"/>
            <a:ext cx="10447867" cy="1279525"/>
          </a:xfrm>
          <a:prstGeom prst="rect">
            <a:avLst/>
          </a:prstGeom>
          <a:noFill/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120215" y="3648074"/>
            <a:ext cx="10448392" cy="1228726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120217" y="5034508"/>
            <a:ext cx="10448393" cy="685800"/>
          </a:xfrm>
          <a:ln>
            <a:noFill/>
          </a:ln>
        </p:spPr>
        <p:txBody>
          <a:bodyPr/>
          <a:lstStyle>
            <a:lvl1pPr marL="0" indent="0" algn="r">
              <a:buNone/>
              <a:defRPr sz="20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5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037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>
            <a:lvl1pPr marL="361942" indent="-361942">
              <a:buSzPct val="110000"/>
              <a:defRPr/>
            </a:lvl1pPr>
            <a:lvl2pPr marL="628635" indent="-354004">
              <a:buSzPct val="110000"/>
              <a:defRPr sz="3200"/>
            </a:lvl2pPr>
            <a:lvl3pPr marL="895328" indent="-301618">
              <a:buSzPct val="110000"/>
              <a:defRPr sz="2800"/>
            </a:lvl3pPr>
            <a:lvl4pPr marL="1162022" indent="-293681">
              <a:buSzPct val="110000"/>
              <a:defRPr sz="2400"/>
            </a:lvl4pPr>
            <a:lvl5pPr marL="1438239" indent="-295267">
              <a:buSzPct val="110000"/>
              <a:defRPr sz="20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>
          <a:xfrm>
            <a:off x="781054" y="6353180"/>
            <a:ext cx="105495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1"/>
          </p:nvPr>
        </p:nvSpPr>
        <p:spPr>
          <a:xfrm>
            <a:off x="11506200" y="6353180"/>
            <a:ext cx="685800" cy="385763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281582-CF13-4328-AE52-164E8406DB8F}" type="slidenum">
              <a:rPr lang="fr-FR" altLang="fr-FR"/>
              <a:pPr>
                <a:defRPr/>
              </a:pPr>
              <a:t>‹#›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4017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609600" y="152402"/>
            <a:ext cx="10972800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7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533400" y="1177863"/>
            <a:ext cx="10972800" cy="4789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  <a:endParaRPr lang="en-US" alt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864704" y="6356355"/>
            <a:ext cx="10546241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1506200" y="6469068"/>
            <a:ext cx="685800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0033CC"/>
                </a:solidFill>
                <a:latin typeface="Arial" charset="0"/>
              </a:defRPr>
            </a:lvl1pPr>
          </a:lstStyle>
          <a:p>
            <a:pPr>
              <a:defRPr/>
            </a:pPr>
            <a:fld id="{72234017-407F-42B7-9DEE-7B59F45BBA7E}" type="slidenum">
              <a:rPr lang="fr-FR" altLang="fr-FR"/>
              <a:pPr>
                <a:defRPr/>
              </a:pPr>
              <a:t>‹#›</a:t>
            </a:fld>
            <a:endParaRPr lang="fr-FR" altLang="fr-FR" dirty="0"/>
          </a:p>
        </p:txBody>
      </p:sp>
      <p:sp>
        <p:nvSpPr>
          <p:cNvPr id="1031" name="Connecteur droit 27"/>
          <p:cNvSpPr>
            <a:spLocks noChangeShapeType="1"/>
          </p:cNvSpPr>
          <p:nvPr/>
        </p:nvSpPr>
        <p:spPr bwMode="auto">
          <a:xfrm>
            <a:off x="609600" y="6198503"/>
            <a:ext cx="10972800" cy="0"/>
          </a:xfrm>
          <a:prstGeom prst="line">
            <a:avLst/>
          </a:prstGeom>
          <a:noFill/>
          <a:ln w="19050" algn="ctr">
            <a:solidFill>
              <a:srgbClr val="0033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 sz="2400" dirty="0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1032" name="Connecteur droit 28"/>
          <p:cNvSpPr>
            <a:spLocks noChangeShapeType="1"/>
          </p:cNvSpPr>
          <p:nvPr userDrawn="1"/>
        </p:nvSpPr>
        <p:spPr bwMode="auto">
          <a:xfrm>
            <a:off x="609600" y="1125538"/>
            <a:ext cx="10972800" cy="0"/>
          </a:xfrm>
          <a:prstGeom prst="line">
            <a:avLst/>
          </a:prstGeom>
          <a:noFill/>
          <a:ln w="19050" algn="ctr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 sz="2400" dirty="0"/>
          </a:p>
        </p:txBody>
      </p:sp>
      <p:pic>
        <p:nvPicPr>
          <p:cNvPr id="1033" name="Picture 25" descr="Adaptech logo blue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7" y="6291910"/>
            <a:ext cx="440263" cy="44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33CC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357179" indent="-357179" algn="l" rtl="0" eaLnBrk="0" fontAlgn="base" hangingPunct="0">
        <a:spcBef>
          <a:spcPts val="6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6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2284" indent="-347654" algn="l" rtl="0" eaLnBrk="0" fontAlgn="base" hangingPunct="0">
        <a:spcBef>
          <a:spcPts val="5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4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01677" indent="-307967" algn="l" rtl="0" eaLnBrk="0" fontAlgn="base" hangingPunct="0">
        <a:spcBef>
          <a:spcPts val="5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2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66784" indent="-298443" algn="l" rtl="0" eaLnBrk="0" fontAlgn="base" hangingPunct="0">
        <a:spcBef>
          <a:spcPts val="4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0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31890" indent="-288918" algn="l" rtl="0" eaLnBrk="0" fontAlgn="base" hangingPunct="0">
        <a:spcBef>
          <a:spcPts val="3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28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45879" indent="-182875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754" indent="-182875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30" indent="-182875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05" indent="-182875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adaptech.org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s://www.dawsoncollege.qc.ca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hyperlink" Target="https://adaptech.org/research/how-can-virtual-assistants-and-ai-based-smartphone-apps-help-post-secondary-students-with-disabilities-succeed-in-their-studie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jorgensen@dawsoncollege.qc.ca" TargetMode="External"/><Relationship Id="rId5" Type="http://schemas.openxmlformats.org/officeDocument/2006/relationships/hyperlink" Target="mailto:catherine.fichten@mcgill.ca" TargetMode="External"/><Relationship Id="rId4" Type="http://schemas.openxmlformats.org/officeDocument/2006/relationships/hyperlink" Target="http://www.adaptech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ctrTitle"/>
          </p:nvPr>
        </p:nvSpPr>
        <p:spPr>
          <a:xfrm>
            <a:off x="295619" y="0"/>
            <a:ext cx="11600762" cy="2212975"/>
          </a:xfrm>
        </p:spPr>
        <p:txBody>
          <a:bodyPr anchor="ctr"/>
          <a:lstStyle/>
          <a:p>
            <a:pPr algn="ctr"/>
            <a:r>
              <a:rPr lang="en-CA" sz="4000" dirty="0">
                <a:solidFill>
                  <a:srgbClr val="0033CC"/>
                </a:solidFill>
                <a:effectLst/>
                <a:latin typeface="Arial" charset="0"/>
                <a:cs typeface="Arial" charset="0"/>
              </a:rPr>
              <a:t>The Intel on AI: Adaptech Looks at Post-Secondary Students with Disabilities and Artificial Intelligence</a:t>
            </a:r>
            <a:endParaRPr lang="en-US" altLang="en-US" sz="4000" noProof="0" dirty="0">
              <a:solidFill>
                <a:srgbClr val="0033CC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00" name="Connecteur droit 28" descr="blue separator line" title="blue separator line"/>
          <p:cNvSpPr>
            <a:spLocks noChangeShapeType="1"/>
          </p:cNvSpPr>
          <p:nvPr/>
        </p:nvSpPr>
        <p:spPr bwMode="auto">
          <a:xfrm>
            <a:off x="1981200" y="2137182"/>
            <a:ext cx="8229600" cy="0"/>
          </a:xfrm>
          <a:prstGeom prst="line">
            <a:avLst/>
          </a:prstGeom>
          <a:noFill/>
          <a:ln w="19050" algn="ctr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1DEF88A-E397-4803-8234-C1B5836649E9}"/>
              </a:ext>
            </a:extLst>
          </p:cNvPr>
          <p:cNvSpPr txBox="1">
            <a:spLocks/>
          </p:cNvSpPr>
          <p:nvPr/>
        </p:nvSpPr>
        <p:spPr bwMode="auto">
          <a:xfrm>
            <a:off x="1161222" y="2202279"/>
            <a:ext cx="9869556" cy="2391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0" indent="0" algn="r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20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34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32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30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28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Catherine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Fichten</a:t>
            </a:r>
            <a:r>
              <a:rPr lang="en-US" sz="3600" noProof="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Mary Jorgensen, &amp;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Anick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Legault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 collaboration with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Christine Vo, David Pickup, Natalie Martiniello, &amp; Concordia’s CSLP Systematic Review Team</a:t>
            </a: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hlinkClick r:id="rId3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hlinkClick r:id="rId3"/>
              </a:rPr>
              <a:t>Adaptech Research Network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and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hlinkClick r:id="rId4"/>
              </a:rPr>
              <a:t>Dawson College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3600" b="0" i="0" u="none" strike="noStrike" kern="1200" cap="none" spc="0" normalizeH="0" baseline="30000" noProof="0" dirty="0">
              <a:ln>
                <a:noFill/>
              </a:ln>
              <a:solidFill>
                <a:srgbClr val="ACCBF9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0084" y="4474669"/>
            <a:ext cx="10771833" cy="880049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  <a:defRPr/>
            </a:pP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CRISPESH Midi-Conférence, April 7</a:t>
            </a:r>
            <a:r>
              <a:rPr lang="en-US" sz="2800" noProof="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2021</a:t>
            </a:r>
          </a:p>
          <a:p>
            <a:pPr algn="ctr">
              <a:lnSpc>
                <a:spcPts val="2000"/>
              </a:lnSpc>
              <a:spcAft>
                <a:spcPts val="0"/>
              </a:spcAft>
              <a:defRPr/>
            </a:pPr>
            <a:endParaRPr lang="en-US" sz="1900" noProof="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2000"/>
              </a:lnSpc>
              <a:spcAft>
                <a:spcPts val="0"/>
              </a:spcAft>
              <a:defRPr/>
            </a:pPr>
            <a:endParaRPr lang="en-US" sz="1900" noProof="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Creative Commons License symbol for Attribution - Non Commercial- No Derivatives 4.0 International. Copyright is &#10;http://creativecommons.org/about &#10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677" y="5255046"/>
            <a:ext cx="1078646" cy="375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 descr="Adaptech Research Network logo. Copyright is http://www.adaptech.org/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89" y="5695741"/>
            <a:ext cx="631825" cy="70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Dawson College logo. Copyright is https://www.crowdrise.com/campusteamdawson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67403" y="5902248"/>
            <a:ext cx="12827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Logo for the Pôle montréalais d’enseignement supérieur en intelligence artificielle. Copyright is https://poleia.quebec/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67892" y="5685661"/>
            <a:ext cx="1006318" cy="8316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4238" y="5245685"/>
            <a:ext cx="4021156" cy="382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-3227943" y="270885"/>
            <a:ext cx="252286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err="1" smtClean="0"/>
              <a:t>Fichten</a:t>
            </a:r>
            <a:r>
              <a:rPr lang="en-CA" sz="2000" dirty="0" smtClean="0"/>
              <a:t>, C., Jorgensen, M., &amp; </a:t>
            </a:r>
            <a:r>
              <a:rPr lang="en-CA" sz="2000" dirty="0" err="1" smtClean="0"/>
              <a:t>Legault</a:t>
            </a:r>
            <a:r>
              <a:rPr lang="en-CA" sz="2000" dirty="0" smtClean="0"/>
              <a:t>, A., in collaboration with Vo, C., Pickup, D., </a:t>
            </a:r>
            <a:r>
              <a:rPr lang="en-CA" sz="2000" dirty="0" err="1" smtClean="0"/>
              <a:t>Martiniello</a:t>
            </a:r>
            <a:r>
              <a:rPr lang="en-CA" sz="2000" dirty="0" smtClean="0"/>
              <a:t>, N., &amp; Concordia’s CSLP Systematic Review Team. (2021, April 7). The intel on AI: Adaptech looks at post-secondary students with disabilities and artificial intelligence [Invited speakers]. </a:t>
            </a:r>
            <a:r>
              <a:rPr lang="en-CA" sz="2000" dirty="0"/>
              <a:t>CRISPESH </a:t>
            </a:r>
            <a:r>
              <a:rPr lang="en-CA" sz="2000" dirty="0" smtClean="0"/>
              <a:t>Midi-</a:t>
            </a:r>
            <a:r>
              <a:rPr lang="en-CA" sz="2000" dirty="0" err="1" smtClean="0"/>
              <a:t>Conférence</a:t>
            </a:r>
            <a:r>
              <a:rPr lang="en-CA" sz="2000" dirty="0"/>
              <a:t>, Montreal, QC, </a:t>
            </a:r>
            <a:r>
              <a:rPr lang="en-CA" sz="2000" dirty="0" smtClean="0"/>
              <a:t>Canada.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8394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10</a:t>
            </a:fld>
            <a:endParaRPr lang="fr-FR" alt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en-CA" dirty="0"/>
              <a:t>Study 3. Google Search and AI Pole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6762" y="1268760"/>
            <a:ext cx="11678477" cy="488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CA" dirty="0"/>
              <a:t>The excitement about AI advances</a:t>
            </a:r>
          </a:p>
          <a:p>
            <a:pPr lvl="1">
              <a:spcBef>
                <a:spcPts val="1200"/>
              </a:spcBef>
            </a:pPr>
            <a:r>
              <a:rPr lang="en-CA" dirty="0"/>
              <a:t>Digitally intelligent TA: Jill Watson </a:t>
            </a:r>
          </a:p>
          <a:p>
            <a:pPr lvl="1">
              <a:spcBef>
                <a:spcPts val="1200"/>
              </a:spcBef>
            </a:pPr>
            <a:r>
              <a:rPr lang="en-CA" dirty="0"/>
              <a:t>Wearable AI devices for students with disabilities</a:t>
            </a:r>
          </a:p>
          <a:p>
            <a:pPr lvl="1">
              <a:spcBef>
                <a:spcPts val="1200"/>
              </a:spcBef>
            </a:pPr>
            <a:r>
              <a:rPr lang="en-CA" dirty="0"/>
              <a:t>Virtual intelligent assistant for students services, library, etc. </a:t>
            </a:r>
          </a:p>
          <a:p>
            <a:pPr lvl="2">
              <a:spcBef>
                <a:spcPts val="1200"/>
              </a:spcBef>
            </a:pPr>
            <a:r>
              <a:rPr lang="en-CA" dirty="0"/>
              <a:t>Alexa, Google Assistant, Siri</a:t>
            </a:r>
          </a:p>
        </p:txBody>
      </p:sp>
      <p:pic>
        <p:nvPicPr>
          <p:cNvPr id="5" name="Picture 4" descr="Picture of a smartphone with SIRI open. Copyright is https://www.dreamstime.com/photos-images/virtual-assistant.htm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8991" y="3856080"/>
            <a:ext cx="1600759" cy="213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2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B4085-4F87-804F-A8BD-5396990AA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en-CA" dirty="0"/>
              <a:t>Study 3. Systematic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B2E1F-4FD4-5B4C-B5BB-D1820A616A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624" y="1268760"/>
            <a:ext cx="11376752" cy="4888200"/>
          </a:xfrm>
        </p:spPr>
        <p:txBody>
          <a:bodyPr/>
          <a:lstStyle/>
          <a:p>
            <a:r>
              <a:rPr lang="en-CA" dirty="0"/>
              <a:t>Total = 41</a:t>
            </a:r>
          </a:p>
          <a:p>
            <a:pPr lvl="1"/>
            <a:r>
              <a:rPr lang="en-CA" dirty="0"/>
              <a:t>Empirical = 20; relevant 6</a:t>
            </a:r>
          </a:p>
          <a:p>
            <a:pPr lvl="1"/>
            <a:r>
              <a:rPr lang="en-CA" dirty="0"/>
              <a:t>Conceptual = 21; relevant 13</a:t>
            </a:r>
          </a:p>
          <a:p>
            <a:r>
              <a:rPr lang="en-CA" dirty="0"/>
              <a:t>Empirical studies</a:t>
            </a:r>
          </a:p>
          <a:p>
            <a:pPr lvl="1"/>
            <a:r>
              <a:rPr lang="en-CA" dirty="0"/>
              <a:t>Methods are varied</a:t>
            </a:r>
          </a:p>
          <a:p>
            <a:pPr lvl="1"/>
            <a:r>
              <a:rPr lang="en-CA" dirty="0"/>
              <a:t>Most are quantitative</a:t>
            </a:r>
          </a:p>
          <a:p>
            <a:r>
              <a:rPr lang="en-CA" dirty="0"/>
              <a:t>Disability groups studied</a:t>
            </a:r>
          </a:p>
          <a:p>
            <a:pPr lvl="1"/>
            <a:r>
              <a:rPr lang="en-CA" dirty="0"/>
              <a:t>Hearing and visual impairments, ASD, chronic health, etc. 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FB76F-40EA-324D-ABD1-9E4FAD204D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11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13816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D053B-EC62-3F43-B558-A968C7801C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12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9CD0B-4DD2-0144-9076-F2A018840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Study 3.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0798C-19C4-0D49-B023-A03191772D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CA" dirty="0"/>
              <a:t>Lack of general agreement on AI definition</a:t>
            </a:r>
          </a:p>
          <a:p>
            <a:pPr>
              <a:spcBef>
                <a:spcPts val="1200"/>
              </a:spcBef>
            </a:pPr>
            <a:r>
              <a:rPr lang="en-CA" dirty="0"/>
              <a:t>Discrepancies between the hype and data</a:t>
            </a:r>
          </a:p>
          <a:p>
            <a:pPr>
              <a:spcBef>
                <a:spcPts val="1200"/>
              </a:spcBef>
            </a:pPr>
            <a:r>
              <a:rPr lang="en-CA" dirty="0"/>
              <a:t>Weak vs. Strong AI</a:t>
            </a:r>
          </a:p>
          <a:p>
            <a:pPr>
              <a:spcBef>
                <a:spcPts val="1200"/>
              </a:spcBef>
            </a:pPr>
            <a:r>
              <a:rPr lang="en-CA" dirty="0"/>
              <a:t>Reality vs. the promise of AI</a:t>
            </a:r>
          </a:p>
          <a:p>
            <a:pPr lvl="1">
              <a:spcBef>
                <a:spcPts val="1200"/>
              </a:spcBef>
            </a:pPr>
            <a:r>
              <a:rPr lang="en-CA" dirty="0"/>
              <a:t>If Strong AI doesn’t exist, let’s focus on weak AI</a:t>
            </a:r>
          </a:p>
        </p:txBody>
      </p:sp>
      <p:pic>
        <p:nvPicPr>
          <p:cNvPr id="6" name="Picture 5" descr="Picture with two street sings pointing in different directions, with one saying 'my way' and the other 'your way'. Copyright is https://depositphotos.com/stock-photos/disagreement.htm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586" y="4381042"/>
            <a:ext cx="1645185" cy="164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186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32" indent="-28574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2971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160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349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8F8F8B03-436C-4694-876F-0660F5DD90A0}" type="slidenum">
              <a:rPr lang="fr-FR" altLang="fr-FR" sz="1400">
                <a:solidFill>
                  <a:srgbClr val="0033CC"/>
                </a:solidFill>
                <a:latin typeface="Arial" charset="0"/>
              </a:rPr>
              <a:pPr/>
              <a:t>13</a:t>
            </a:fld>
            <a:endParaRPr lang="fr-FR" altLang="fr-FR" sz="14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49259" y="234635"/>
            <a:ext cx="11293482" cy="684213"/>
          </a:xfrm>
        </p:spPr>
        <p:txBody>
          <a:bodyPr/>
          <a:lstStyle/>
          <a:p>
            <a:r>
              <a:rPr lang="en-US" noProof="0" dirty="0"/>
              <a:t>Study 4. Advisory Board Meetings – Method 1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28247" y="1270967"/>
            <a:ext cx="11535507" cy="489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1950" indent="-3619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6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354013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2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301625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8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936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4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952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0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3200" dirty="0">
                <a:solidFill>
                  <a:srgbClr val="002060"/>
                </a:solidFill>
              </a:rPr>
              <a:t>2 meetings via Zoom</a:t>
            </a:r>
            <a:endParaRPr lang="en-US" sz="3200" dirty="0"/>
          </a:p>
          <a:p>
            <a:pPr>
              <a:spcBef>
                <a:spcPts val="800"/>
              </a:spcBef>
            </a:pPr>
            <a:r>
              <a:rPr lang="en-US" sz="3200" dirty="0"/>
              <a:t>Total number of participants (n = 38)</a:t>
            </a:r>
          </a:p>
          <a:p>
            <a:pPr>
              <a:spcBef>
                <a:spcPts val="800"/>
              </a:spcBef>
            </a:pPr>
            <a:r>
              <a:rPr lang="en-US" sz="3200" dirty="0"/>
              <a:t>Diverse stakeholders </a:t>
            </a:r>
          </a:p>
          <a:p>
            <a:pPr lvl="1">
              <a:spcBef>
                <a:spcPts val="800"/>
              </a:spcBef>
            </a:pPr>
            <a:r>
              <a:rPr lang="en-US" sz="3000" dirty="0"/>
              <a:t>7 students with and without disabilities  </a:t>
            </a:r>
          </a:p>
          <a:p>
            <a:pPr lvl="1">
              <a:spcBef>
                <a:spcPts val="800"/>
              </a:spcBef>
            </a:pPr>
            <a:r>
              <a:rPr lang="en-US" sz="3000" dirty="0">
                <a:solidFill>
                  <a:srgbClr val="002060"/>
                </a:solidFill>
              </a:rPr>
              <a:t>3 disability / accessibility service providers</a:t>
            </a:r>
          </a:p>
          <a:p>
            <a:pPr lvl="1">
              <a:spcBef>
                <a:spcPts val="800"/>
              </a:spcBef>
            </a:pPr>
            <a:r>
              <a:rPr lang="en-US" sz="3000" dirty="0">
                <a:solidFill>
                  <a:srgbClr val="002060"/>
                </a:solidFill>
              </a:rPr>
              <a:t>14 faculty members</a:t>
            </a:r>
          </a:p>
          <a:p>
            <a:pPr lvl="1">
              <a:spcBef>
                <a:spcPts val="800"/>
              </a:spcBef>
            </a:pPr>
            <a:r>
              <a:rPr lang="en-US" sz="3000" dirty="0">
                <a:solidFill>
                  <a:srgbClr val="002060"/>
                </a:solidFill>
              </a:rPr>
              <a:t>9 technology experts</a:t>
            </a:r>
          </a:p>
          <a:p>
            <a:pPr lvl="1">
              <a:spcBef>
                <a:spcPts val="800"/>
              </a:spcBef>
            </a:pPr>
            <a:r>
              <a:rPr lang="en-US" sz="3000" dirty="0">
                <a:solidFill>
                  <a:srgbClr val="002060"/>
                </a:solidFill>
              </a:rPr>
              <a:t>5 technology users with disabilities</a:t>
            </a:r>
          </a:p>
          <a:p>
            <a:pPr lvl="1">
              <a:spcBef>
                <a:spcPts val="800"/>
              </a:spcBef>
            </a:pPr>
            <a:endParaRPr lang="en-US" sz="3000" dirty="0">
              <a:solidFill>
                <a:srgbClr val="002060"/>
              </a:solidFill>
            </a:endParaRPr>
          </a:p>
        </p:txBody>
      </p:sp>
      <p:pic>
        <p:nvPicPr>
          <p:cNvPr id="3" name="Picture 2" descr="Picture of people holding four puzzle pieces and starting to put the fpur pieces together.  Copyright is  https://poetsandquants.com/2017/03/24/best-free-moocs-business-april-3/9/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4522" y="3618014"/>
            <a:ext cx="3245902" cy="243129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7474" y="6268791"/>
            <a:ext cx="10757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err="1"/>
              <a:t>Martiniello</a:t>
            </a:r>
            <a:r>
              <a:rPr lang="en-CA" sz="1200" dirty="0"/>
              <a:t>, N., Asuncion, J., </a:t>
            </a:r>
            <a:r>
              <a:rPr lang="en-CA" sz="1200" dirty="0" err="1"/>
              <a:t>Fichten</a:t>
            </a:r>
            <a:r>
              <a:rPr lang="en-CA" sz="1200" dirty="0"/>
              <a:t>, C., Jorgensen, M., Havel, A., </a:t>
            </a:r>
            <a:r>
              <a:rPr lang="en-CA" sz="1200" dirty="0" err="1"/>
              <a:t>Harvison</a:t>
            </a:r>
            <a:r>
              <a:rPr lang="en-CA" sz="1200" dirty="0"/>
              <a:t>, M., </a:t>
            </a:r>
            <a:r>
              <a:rPr lang="en-CA" sz="1200" dirty="0" err="1"/>
              <a:t>Legault</a:t>
            </a:r>
            <a:r>
              <a:rPr lang="en-CA" sz="1200" dirty="0"/>
              <a:t>, A., </a:t>
            </a:r>
            <a:r>
              <a:rPr lang="en-CA" sz="1200" dirty="0" err="1"/>
              <a:t>Lussier</a:t>
            </a:r>
            <a:r>
              <a:rPr lang="en-CA" sz="1200" dirty="0"/>
              <a:t>, A., &amp; Vo, C. (2021). Artificial intelligence for students in postsecondary education: A world of opportunity. AI Matters, 6(3), 17-29. https://doi.org/10.1145/3446243.3446250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7470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B43F2-117B-2A46-A635-92951BC62D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14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C6F4D8-889E-3D42-AC54-3D3410E7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881" y="388751"/>
            <a:ext cx="11336238" cy="68421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noProof="0" dirty="0"/>
              <a:t>Study 4. Advisory Board Meetings – Method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C7E8A-D692-3449-B88B-76F34D3793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67097" y="1196752"/>
            <a:ext cx="10857807" cy="5040560"/>
          </a:xfrm>
        </p:spPr>
        <p:txBody>
          <a:bodyPr/>
          <a:lstStyle/>
          <a:p>
            <a:pPr>
              <a:spcBef>
                <a:spcPts val="1400"/>
              </a:spcBef>
              <a:spcAft>
                <a:spcPts val="800"/>
              </a:spcAft>
            </a:pPr>
            <a:r>
              <a:rPr lang="en-US" sz="3400" noProof="0" dirty="0">
                <a:solidFill>
                  <a:srgbClr val="002060"/>
                </a:solidFill>
              </a:rPr>
              <a:t>Questions</a:t>
            </a:r>
          </a:p>
          <a:p>
            <a:pPr lvl="1">
              <a:spcBef>
                <a:spcPts val="1400"/>
              </a:spcBef>
              <a:spcAft>
                <a:spcPts val="800"/>
              </a:spcAft>
            </a:pPr>
            <a:r>
              <a:rPr lang="en-US" noProof="0" dirty="0">
                <a:solidFill>
                  <a:srgbClr val="002060"/>
                </a:solidFill>
              </a:rPr>
              <a:t>AI-based technologies </a:t>
            </a:r>
          </a:p>
          <a:p>
            <a:pPr lvl="2">
              <a:spcBef>
                <a:spcPts val="1400"/>
              </a:spcBef>
              <a:spcAft>
                <a:spcPts val="800"/>
              </a:spcAft>
            </a:pPr>
            <a:r>
              <a:rPr lang="en-US" noProof="0" dirty="0">
                <a:solidFill>
                  <a:srgbClr val="002060"/>
                </a:solidFill>
              </a:rPr>
              <a:t>Currently used by postsecondary students with disabilities</a:t>
            </a:r>
          </a:p>
          <a:p>
            <a:pPr lvl="2">
              <a:spcBef>
                <a:spcPts val="1400"/>
              </a:spcBef>
              <a:spcAft>
                <a:spcPts val="800"/>
              </a:spcAft>
            </a:pPr>
            <a:r>
              <a:rPr lang="en-US" noProof="0" dirty="0">
                <a:solidFill>
                  <a:srgbClr val="002060"/>
                </a:solidFill>
              </a:rPr>
              <a:t>Rarely considered but could help students with disabilities</a:t>
            </a:r>
          </a:p>
          <a:p>
            <a:pPr lvl="2">
              <a:spcBef>
                <a:spcPts val="1400"/>
              </a:spcBef>
              <a:spcAft>
                <a:spcPts val="800"/>
              </a:spcAft>
            </a:pPr>
            <a:r>
              <a:rPr lang="en-US" noProof="0" dirty="0">
                <a:solidFill>
                  <a:srgbClr val="002060"/>
                </a:solidFill>
              </a:rPr>
              <a:t>Could help in the future</a:t>
            </a:r>
          </a:p>
        </p:txBody>
      </p:sp>
      <p:pic>
        <p:nvPicPr>
          <p:cNvPr id="7" name="Picture 3" descr="Picture of a cartoon man leaning on a question mark.Copyright is https://technovation10.wordpress.com/category/general-events/brainstorm/" title="Cartoon man leaning on a question 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56704" y="4485529"/>
            <a:ext cx="1507415" cy="142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14427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387A0-0F52-EE45-AFA0-7AA80B3BA8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15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209FC7-CD7A-1140-9D75-EB05DC3CA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488" y="269914"/>
            <a:ext cx="11435024" cy="68421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Study 4. Advisory Board Meetings – Results 1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EF4B3-2F52-7449-A464-912D390F27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08660" y="1073426"/>
            <a:ext cx="10774680" cy="517255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AI tools used by postsecondary students </a:t>
            </a:r>
          </a:p>
          <a:p>
            <a:pPr lvl="1">
              <a:spcAft>
                <a:spcPts val="600"/>
              </a:spcAft>
            </a:pPr>
            <a:r>
              <a:rPr lang="en-US" noProof="0" dirty="0">
                <a:solidFill>
                  <a:srgbClr val="002060"/>
                </a:solidFill>
              </a:rPr>
              <a:t>Chatbots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3000" noProof="0" dirty="0">
                <a:solidFill>
                  <a:srgbClr val="002060"/>
                </a:solidFill>
              </a:rPr>
              <a:t>AI-enabled text-based conversationalists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3000" noProof="0" dirty="0">
                <a:solidFill>
                  <a:srgbClr val="002060"/>
                </a:solidFill>
              </a:rPr>
              <a:t>Possible uses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sz="2800" noProof="0" dirty="0">
                <a:solidFill>
                  <a:srgbClr val="002060"/>
                </a:solidFill>
              </a:rPr>
              <a:t>Answer students’ questions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sz="2400" noProof="0" dirty="0">
                <a:solidFill>
                  <a:srgbClr val="002060"/>
                </a:solidFill>
              </a:rPr>
              <a:t>Content in learning management systems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2060"/>
                </a:solidFill>
              </a:rPr>
              <a:t>Service hours (e.g.,  library, counselling)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sz="2400" noProof="0" dirty="0">
                <a:solidFill>
                  <a:srgbClr val="002060"/>
                </a:solidFill>
              </a:rPr>
              <a:t>Schedule</a:t>
            </a:r>
          </a:p>
          <a:p>
            <a:pPr marL="274631" lvl="1" indent="0">
              <a:buNone/>
            </a:pPr>
            <a:endParaRPr lang="en-US" noProof="0" dirty="0">
              <a:solidFill>
                <a:srgbClr val="002060"/>
              </a:solidFill>
            </a:endParaRPr>
          </a:p>
          <a:p>
            <a:pPr lvl="2"/>
            <a:endParaRPr lang="en-US" sz="1050" noProof="0" dirty="0">
              <a:solidFill>
                <a:srgbClr val="002060"/>
              </a:solidFill>
            </a:endParaRPr>
          </a:p>
        </p:txBody>
      </p:sp>
      <p:pic>
        <p:nvPicPr>
          <p:cNvPr id="5" name="Picture 4" descr="Picture of an individual holding a smartphone with a chatbot hovering above it asking &quot;What can I help you with?&quot; Modified from ©panuwat - stock.adobe.co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8274" y="4492415"/>
            <a:ext cx="2425065" cy="147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651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FBBCB-DD18-499B-9B7A-BE1280921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16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CBC33-B4BB-4B3C-B35B-80749A8C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959" y="380117"/>
            <a:ext cx="11284082" cy="68421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Study 4. Advisory Board Meetings – Results 2</a:t>
            </a:r>
            <a:endParaRPr lang="en-US" sz="39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3185-3886-4F14-BB8C-D929C342A5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2279" y="1268760"/>
            <a:ext cx="11847443" cy="508442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AI tools used by postsecondary students – cont’d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noProof="0" dirty="0"/>
              <a:t>Emotional, mental health, and medical regulation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sz="3200" noProof="0" dirty="0"/>
              <a:t>AI-informed app-based tools providing point-in-time support</a:t>
            </a:r>
          </a:p>
          <a:p>
            <a:pPr lvl="3">
              <a:spcBef>
                <a:spcPts val="0"/>
              </a:spcBef>
              <a:spcAft>
                <a:spcPts val="600"/>
              </a:spcAft>
            </a:pPr>
            <a:r>
              <a:rPr lang="en-US" sz="3200" noProof="0" dirty="0"/>
              <a:t>Brain in Hand</a:t>
            </a:r>
          </a:p>
          <a:p>
            <a:pPr lvl="3">
              <a:spcBef>
                <a:spcPts val="0"/>
              </a:spcBef>
              <a:spcAft>
                <a:spcPts val="600"/>
              </a:spcAft>
            </a:pPr>
            <a:r>
              <a:rPr lang="en-US" sz="3200" noProof="0" dirty="0"/>
              <a:t>Empower Me</a:t>
            </a:r>
          </a:p>
          <a:p>
            <a:pPr lvl="3">
              <a:spcBef>
                <a:spcPts val="0"/>
              </a:spcBef>
              <a:spcAft>
                <a:spcPts val="600"/>
              </a:spcAft>
            </a:pPr>
            <a:r>
              <a:rPr lang="en-US" sz="3200" noProof="0" dirty="0"/>
              <a:t>SeizAlarm, My Medic Watch, and Smart-Watch Inspyre</a:t>
            </a:r>
          </a:p>
          <a:p>
            <a:pPr lvl="3">
              <a:spcBef>
                <a:spcPts val="0"/>
              </a:spcBef>
              <a:spcAft>
                <a:spcPts val="600"/>
              </a:spcAft>
            </a:pPr>
            <a:r>
              <a:rPr lang="en-US" sz="3200" b="1" noProof="0" dirty="0"/>
              <a:t>Woebot</a:t>
            </a:r>
          </a:p>
        </p:txBody>
      </p:sp>
    </p:spTree>
    <p:extLst>
      <p:ext uri="{BB962C8B-B14F-4D97-AF65-F5344CB8AC3E}">
        <p14:creationId xmlns:p14="http://schemas.microsoft.com/office/powerpoint/2010/main" val="295312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FBBCB-DD18-499B-9B7A-BE1280921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17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CBC33-B4BB-4B3C-B35B-80749A8C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66" y="349678"/>
            <a:ext cx="11326068" cy="684213"/>
          </a:xfrm>
        </p:spPr>
        <p:txBody>
          <a:bodyPr/>
          <a:lstStyle/>
          <a:p>
            <a:r>
              <a:rPr lang="en-US" dirty="0"/>
              <a:t>Study 4. Advisory Board Meetings – Results 3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3185-3886-4F14-BB8C-D929C342A5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960" y="1226773"/>
            <a:ext cx="11810081" cy="5126407"/>
          </a:xfrm>
        </p:spPr>
        <p:txBody>
          <a:bodyPr/>
          <a:lstStyle/>
          <a:p>
            <a:pPr lvl="1">
              <a:spcBef>
                <a:spcPts val="1200"/>
              </a:spcBef>
            </a:pPr>
            <a:r>
              <a:rPr lang="en-US" sz="3600" dirty="0"/>
              <a:t>AI tools used by postsecondary students – cont’d</a:t>
            </a:r>
          </a:p>
          <a:p>
            <a:pPr lvl="2">
              <a:spcBef>
                <a:spcPts val="1200"/>
              </a:spcBef>
            </a:pPr>
            <a:r>
              <a:rPr lang="en-US" sz="3200" noProof="0" dirty="0">
                <a:solidFill>
                  <a:srgbClr val="002060"/>
                </a:solidFill>
              </a:rPr>
              <a:t>Tools </a:t>
            </a:r>
          </a:p>
          <a:p>
            <a:pPr lvl="2">
              <a:spcBef>
                <a:spcPts val="1200"/>
              </a:spcBef>
            </a:pPr>
            <a:r>
              <a:rPr lang="en-US" sz="3200" noProof="0" dirty="0">
                <a:solidFill>
                  <a:srgbClr val="002060"/>
                </a:solidFill>
              </a:rPr>
              <a:t>Increase the speed, improve the efficiency of entering text</a:t>
            </a:r>
            <a:endParaRPr lang="en-US" noProof="0" dirty="0">
              <a:solidFill>
                <a:srgbClr val="002060"/>
              </a:solidFill>
            </a:endParaRPr>
          </a:p>
          <a:p>
            <a:pPr lvl="3">
              <a:spcBef>
                <a:spcPts val="1200"/>
              </a:spcBef>
            </a:pPr>
            <a:r>
              <a:rPr lang="en-US" sz="2800" noProof="0" dirty="0">
                <a:solidFill>
                  <a:srgbClr val="002060"/>
                </a:solidFill>
              </a:rPr>
              <a:t>SwiftKey and FlickType</a:t>
            </a:r>
          </a:p>
          <a:p>
            <a:pPr lvl="3">
              <a:spcBef>
                <a:spcPts val="1200"/>
              </a:spcBef>
            </a:pPr>
            <a:r>
              <a:rPr lang="en-US" sz="2800" b="1" noProof="0" dirty="0">
                <a:solidFill>
                  <a:srgbClr val="002060"/>
                </a:solidFill>
              </a:rPr>
              <a:t>UNI</a:t>
            </a:r>
          </a:p>
          <a:p>
            <a:pPr lvl="3">
              <a:spcBef>
                <a:spcPts val="1200"/>
              </a:spcBef>
            </a:pPr>
            <a:r>
              <a:rPr lang="en-US" sz="2800" noProof="0" dirty="0">
                <a:solidFill>
                  <a:srgbClr val="002060"/>
                </a:solidFill>
              </a:rPr>
              <a:t>Word prediction</a:t>
            </a:r>
          </a:p>
        </p:txBody>
      </p:sp>
      <p:pic>
        <p:nvPicPr>
          <p:cNvPr id="5" name="Picture 4" descr="Picture of a text on a smartphone where the individual has input the letters &quot;Th&quot; and the keyboard provides three options to complete the word &quot;Th,&quot; &quot;The,&quot; and &quot;Thanks.&quot; Copyright is https://www.samsung.com/nz/support/mobile-devices/how-can-i-personalise-and-turn-predictive-text-on-and-off-on-my-samsung-galaxy-device/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2090" y="3965689"/>
            <a:ext cx="3653756" cy="200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0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617"/>
    </mc:Choice>
    <mc:Fallback xmlns="">
      <p:transition spd="slow" advTm="56617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FBBCB-DD18-499B-9B7A-BE1280921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18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CBC33-B4BB-4B3C-B35B-80749A8C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623" y="351144"/>
            <a:ext cx="11298754" cy="684213"/>
          </a:xfrm>
        </p:spPr>
        <p:txBody>
          <a:bodyPr/>
          <a:lstStyle/>
          <a:p>
            <a:r>
              <a:rPr lang="en-US" dirty="0"/>
              <a:t>Study 4. Advisory Board Meetings – Results 4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3185-3886-4F14-BB8C-D929C342A5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58784" y="1132150"/>
            <a:ext cx="11397381" cy="4888200"/>
          </a:xfrm>
        </p:spPr>
        <p:txBody>
          <a:bodyPr/>
          <a:lstStyle/>
          <a:p>
            <a:pPr marL="352425" lvl="1" indent="-352425">
              <a:spcBef>
                <a:spcPts val="1200"/>
              </a:spcBef>
            </a:pPr>
            <a:r>
              <a:rPr lang="en-US" sz="3600" dirty="0">
                <a:solidFill>
                  <a:srgbClr val="002060"/>
                </a:solidFill>
              </a:rPr>
              <a:t>AI tools used by postsecondary students – cont’d</a:t>
            </a:r>
          </a:p>
          <a:p>
            <a:pPr lvl="2">
              <a:spcBef>
                <a:spcPts val="1200"/>
              </a:spcBef>
            </a:pPr>
            <a:r>
              <a:rPr lang="en-US" sz="3200" noProof="0" dirty="0">
                <a:solidFill>
                  <a:srgbClr val="002060"/>
                </a:solidFill>
              </a:rPr>
              <a:t>Accessing visual/textual information in alternative format</a:t>
            </a:r>
            <a:endParaRPr lang="en-US" sz="2200" noProof="0" dirty="0">
              <a:solidFill>
                <a:srgbClr val="002060"/>
              </a:solidFill>
            </a:endParaRPr>
          </a:p>
          <a:p>
            <a:pPr lvl="3">
              <a:spcBef>
                <a:spcPts val="1200"/>
              </a:spcBef>
            </a:pPr>
            <a:r>
              <a:rPr lang="en-US" sz="2800" dirty="0">
                <a:solidFill>
                  <a:srgbClr val="002060"/>
                </a:solidFill>
              </a:rPr>
              <a:t>Seeing AI and Office Lens</a:t>
            </a:r>
          </a:p>
          <a:p>
            <a:pPr lvl="3">
              <a:spcBef>
                <a:spcPts val="1200"/>
              </a:spcBef>
            </a:pPr>
            <a:r>
              <a:rPr lang="en-US" sz="2800" b="1" noProof="0" dirty="0" err="1">
                <a:solidFill>
                  <a:srgbClr val="002060"/>
                </a:solidFill>
              </a:rPr>
              <a:t>SMMRY</a:t>
            </a:r>
            <a:r>
              <a:rPr lang="en-US" sz="2800" b="1" noProof="0" dirty="0">
                <a:solidFill>
                  <a:srgbClr val="002060"/>
                </a:solidFill>
              </a:rPr>
              <a:t> or Reddit’s AutoTLDR ”bot”</a:t>
            </a:r>
          </a:p>
          <a:p>
            <a:pPr lvl="3">
              <a:spcBef>
                <a:spcPts val="1200"/>
              </a:spcBef>
            </a:pPr>
            <a:r>
              <a:rPr lang="en-US" sz="2800" noProof="0" dirty="0">
                <a:solidFill>
                  <a:srgbClr val="002060"/>
                </a:solidFill>
              </a:rPr>
              <a:t>OrCam</a:t>
            </a:r>
          </a:p>
          <a:p>
            <a:pPr lvl="3">
              <a:spcBef>
                <a:spcPts val="1200"/>
              </a:spcBef>
            </a:pPr>
            <a:r>
              <a:rPr lang="en-US" sz="2800" noProof="0" dirty="0">
                <a:solidFill>
                  <a:srgbClr val="002060"/>
                </a:solidFill>
              </a:rPr>
              <a:t>CamFind</a:t>
            </a:r>
          </a:p>
          <a:p>
            <a:pPr marL="593710" lvl="2" indent="0">
              <a:spcBef>
                <a:spcPts val="800"/>
              </a:spcBef>
              <a:buNone/>
            </a:pPr>
            <a:endParaRPr lang="en-US" sz="3200" noProof="0" dirty="0">
              <a:solidFill>
                <a:srgbClr val="002060"/>
              </a:solidFill>
            </a:endParaRPr>
          </a:p>
        </p:txBody>
      </p:sp>
      <p:pic>
        <p:nvPicPr>
          <p:cNvPr id="6" name="Picture 5" descr="Picture of a person taking a photo of text on an envelope with their smartphone. Copyright is https://www.microsoft.com/en-us/garage/wall-of-fame/seeing-ai/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4408" y="3706774"/>
            <a:ext cx="3728809" cy="221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5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019"/>
    </mc:Choice>
    <mc:Fallback xmlns="">
      <p:transition spd="slow" advTm="69019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73504-D04F-40DB-90C6-194EA5AC0B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19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ADB209-72E0-4416-A6A9-625E6025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75" y="341580"/>
            <a:ext cx="11273451" cy="730960"/>
          </a:xfrm>
        </p:spPr>
        <p:txBody>
          <a:bodyPr/>
          <a:lstStyle/>
          <a:p>
            <a:r>
              <a:rPr lang="en-US" dirty="0"/>
              <a:t>Study 4. Advisory Board Meetings – Results 5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E0B2A-08E5-4CB0-A99A-FDA036853B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33846" y="1268760"/>
            <a:ext cx="10924309" cy="4888200"/>
          </a:xfrm>
        </p:spPr>
        <p:txBody>
          <a:bodyPr/>
          <a:lstStyle/>
          <a:p>
            <a:pPr>
              <a:spcBef>
                <a:spcPts val="1600"/>
              </a:spcBef>
            </a:pPr>
            <a:r>
              <a:rPr lang="en-US" dirty="0"/>
              <a:t>AI tools used by postsecondary students – cont’d</a:t>
            </a:r>
          </a:p>
          <a:p>
            <a:pPr lvl="1">
              <a:spcBef>
                <a:spcPts val="1600"/>
              </a:spcBef>
            </a:pPr>
            <a:r>
              <a:rPr lang="en-US" noProof="0" dirty="0"/>
              <a:t>Accessing information in </a:t>
            </a:r>
            <a:r>
              <a:rPr lang="en-US" dirty="0"/>
              <a:t>diverse</a:t>
            </a:r>
            <a:r>
              <a:rPr lang="en-US" noProof="0" dirty="0"/>
              <a:t> formats</a:t>
            </a:r>
          </a:p>
          <a:p>
            <a:pPr lvl="2">
              <a:spcBef>
                <a:spcPts val="1600"/>
              </a:spcBef>
            </a:pPr>
            <a:r>
              <a:rPr lang="en-US" noProof="0" dirty="0"/>
              <a:t>Captions</a:t>
            </a:r>
          </a:p>
          <a:p>
            <a:pPr lvl="2">
              <a:spcBef>
                <a:spcPts val="1600"/>
              </a:spcBef>
            </a:pPr>
            <a:r>
              <a:rPr lang="en-US" noProof="0" dirty="0"/>
              <a:t>Built-in dictation feature</a:t>
            </a:r>
          </a:p>
          <a:p>
            <a:pPr lvl="2">
              <a:spcBef>
                <a:spcPts val="1600"/>
              </a:spcBef>
            </a:pPr>
            <a:r>
              <a:rPr lang="en-US" noProof="0" dirty="0"/>
              <a:t>Just Press Record</a:t>
            </a:r>
          </a:p>
          <a:p>
            <a:pPr lvl="2">
              <a:spcBef>
                <a:spcPts val="1600"/>
              </a:spcBef>
            </a:pPr>
            <a:r>
              <a:rPr lang="en-US" b="1" noProof="0" dirty="0" err="1"/>
              <a:t>Voiceitt</a:t>
            </a:r>
            <a:endParaRPr lang="en-US" b="1" noProof="0" dirty="0"/>
          </a:p>
        </p:txBody>
      </p:sp>
      <p:pic>
        <p:nvPicPr>
          <p:cNvPr id="6" name="Picture 5" descr="Picture of a speech bubble with an arrow going from it to a written document. Copyright is https://cloud.ibm.com/catalog/services/speech-to-tex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4919" y="3536242"/>
            <a:ext cx="2427556" cy="242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22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786"/>
    </mc:Choice>
    <mc:Fallback xmlns="">
      <p:transition spd="slow" advTm="3878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32" indent="-28574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2971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160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349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8F8F8B03-436C-4694-876F-0660F5DD90A0}" type="slidenum">
              <a:rPr lang="fr-FR" altLang="fr-FR" sz="1400">
                <a:solidFill>
                  <a:srgbClr val="0033CC"/>
                </a:solidFill>
                <a:latin typeface="Arial" charset="0"/>
              </a:rPr>
              <a:pPr/>
              <a:t>2</a:t>
            </a:fld>
            <a:endParaRPr lang="fr-FR" altLang="fr-FR" sz="14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44688" y="332658"/>
            <a:ext cx="8302625" cy="684213"/>
          </a:xfrm>
        </p:spPr>
        <p:txBody>
          <a:bodyPr/>
          <a:lstStyle/>
          <a:p>
            <a:pPr>
              <a:defRPr/>
            </a:pPr>
            <a:r>
              <a:rPr lang="en-US" altLang="en-US" noProof="0" dirty="0"/>
              <a:t> Presentation Objectives</a:t>
            </a:r>
            <a:endParaRPr lang="en-US" noProof="0" dirty="0">
              <a:effectLst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05418" y="1142746"/>
            <a:ext cx="11581165" cy="457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1950" indent="-3619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6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354013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2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301625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8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936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4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952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0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en-US" sz="3500" dirty="0">
                <a:solidFill>
                  <a:srgbClr val="002060"/>
                </a:solidFill>
              </a:rPr>
              <a:t>What is the potential of AI-based technologies for post-secondary students with disabilities?</a:t>
            </a:r>
          </a:p>
          <a:p>
            <a:pPr>
              <a:spcAft>
                <a:spcPts val="0"/>
              </a:spcAft>
            </a:pPr>
            <a:r>
              <a:rPr lang="en-US" sz="3500" dirty="0">
                <a:solidFill>
                  <a:srgbClr val="002060"/>
                </a:solidFill>
              </a:rPr>
              <a:t>Findings from 4 studies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sz="3100" dirty="0">
                <a:solidFill>
                  <a:srgbClr val="002060"/>
                </a:solidFill>
              </a:rPr>
              <a:t>2 studies of students with and without disabilities  </a:t>
            </a:r>
          </a:p>
          <a:p>
            <a:pPr lvl="2">
              <a:spcBef>
                <a:spcPts val="600"/>
              </a:spcBef>
              <a:spcAft>
                <a:spcPts val="0"/>
              </a:spcAft>
            </a:pPr>
            <a:r>
              <a:rPr lang="en-US" sz="2700" dirty="0">
                <a:solidFill>
                  <a:srgbClr val="002060"/>
                </a:solidFill>
              </a:rPr>
              <a:t>What AI-based technologies are used during the Covid-19 pandemic</a:t>
            </a:r>
          </a:p>
          <a:p>
            <a:pPr lvl="2">
              <a:spcBef>
                <a:spcPts val="600"/>
              </a:spcBef>
              <a:spcAft>
                <a:spcPts val="0"/>
              </a:spcAft>
            </a:pPr>
            <a:r>
              <a:rPr lang="en-US" sz="2700" dirty="0">
                <a:solidFill>
                  <a:srgbClr val="002060"/>
                </a:solidFill>
              </a:rPr>
              <a:t>How do students use virtual intelligent assistants for schoolwork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sz="3100" dirty="0">
                <a:solidFill>
                  <a:srgbClr val="002060"/>
                </a:solidFill>
              </a:rPr>
              <a:t>1 Systematic review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sz="3100" dirty="0">
                <a:solidFill>
                  <a:srgbClr val="002060"/>
                </a:solidFill>
              </a:rPr>
              <a:t>1 Advisory board meeting</a:t>
            </a:r>
          </a:p>
          <a:p>
            <a:pPr>
              <a:spcAft>
                <a:spcPts val="0"/>
              </a:spcAft>
            </a:pPr>
            <a:r>
              <a:rPr lang="en-US" sz="3500" dirty="0">
                <a:solidFill>
                  <a:srgbClr val="002060"/>
                </a:solidFill>
              </a:rPr>
              <a:t>Implications</a:t>
            </a:r>
          </a:p>
          <a:p>
            <a:pPr>
              <a:spcAft>
                <a:spcPts val="600"/>
              </a:spcAft>
            </a:pPr>
            <a:endParaRPr lang="en-US" sz="3500" dirty="0">
              <a:solidFill>
                <a:srgbClr val="002060"/>
              </a:solidFill>
            </a:endParaRP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endParaRPr lang="en-US" sz="27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>
                <a:solidFill>
                  <a:srgbClr val="002060"/>
                </a:solidFill>
              </a:rPr>
              <a:t>Current AI tools used by postsecondary students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>
                <a:solidFill>
                  <a:srgbClr val="002060"/>
                </a:solidFill>
              </a:rPr>
              <a:t>AI tools available but not used by students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>
                <a:solidFill>
                  <a:srgbClr val="002060"/>
                </a:solidFill>
              </a:rPr>
              <a:t>Future AI-based technologies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500" dirty="0">
                <a:solidFill>
                  <a:srgbClr val="002060"/>
                </a:solidFill>
              </a:rPr>
              <a:t>Implications for AI developers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35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35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3500" dirty="0">
              <a:solidFill>
                <a:srgbClr val="002060"/>
              </a:solidFill>
            </a:endParaRPr>
          </a:p>
        </p:txBody>
      </p:sp>
      <p:pic>
        <p:nvPicPr>
          <p:cNvPr id="6" name="Picture 2" descr="Picture of a cartoon man checking off items on a checklist. Copyright is http://www.analyticstool.com/" title="Cartoon man checking off items on a checklis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66368" y="1654797"/>
            <a:ext cx="2382732" cy="16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3922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20</a:t>
            </a:fld>
            <a:endParaRPr lang="fr-FR" alt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65" y="283030"/>
            <a:ext cx="12068070" cy="684213"/>
          </a:xfrm>
        </p:spPr>
        <p:txBody>
          <a:bodyPr/>
          <a:lstStyle/>
          <a:p>
            <a:r>
              <a:rPr lang="en-US" sz="3900" dirty="0"/>
              <a:t>Study 4. Advisory Board Meetings – Implications</a:t>
            </a:r>
            <a:endParaRPr lang="en-US" sz="39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61741" y="1268760"/>
            <a:ext cx="11468519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noProof="0" dirty="0"/>
              <a:t>Improve functionality of existing technologies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Privacy and security concerns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Include students with disabilities in training data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Make information about AI-based technologies available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Accessible training documents (e.g., YouTube, Google)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Students with disabilities are a valuable stakeholders in AI development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8020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>
            <a:spLocks noGrp="1"/>
          </p:cNvSpPr>
          <p:nvPr>
            <p:ph type="sldNum" idx="12"/>
          </p:nvPr>
        </p:nvSpPr>
        <p:spPr>
          <a:xfrm>
            <a:off x="11037908" y="6333080"/>
            <a:ext cx="514351" cy="38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21</a:t>
            </a:fld>
            <a:endParaRPr dirty="0"/>
          </a:p>
        </p:txBody>
      </p:sp>
      <p:sp>
        <p:nvSpPr>
          <p:cNvPr id="192" name="Google Shape;192;p24"/>
          <p:cNvSpPr txBox="1">
            <a:spLocks noGrp="1"/>
          </p:cNvSpPr>
          <p:nvPr>
            <p:ph type="title"/>
          </p:nvPr>
        </p:nvSpPr>
        <p:spPr>
          <a:xfrm>
            <a:off x="1981200" y="188642"/>
            <a:ext cx="8229600" cy="6842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b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noProof="0" dirty="0"/>
              <a:t>Thank You! Questions?</a:t>
            </a:r>
          </a:p>
        </p:txBody>
      </p:sp>
      <p:pic>
        <p:nvPicPr>
          <p:cNvPr id="1028" name="Picture 4" descr="Picture with acknowledgements written in several languages. &#10;Copyright is http://pulse-coaching.com/wp-content/uploads/2015/02/merci.png">
            <a:extLst>
              <a:ext uri="{FF2B5EF4-FFF2-40B4-BE49-F238E27FC236}">
                <a16:creationId xmlns:a16="http://schemas.microsoft.com/office/drawing/2014/main" id="{AB092F84-1715-EE49-A043-112E50384404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650" y="1422400"/>
            <a:ext cx="5651875" cy="2696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56410DD-02E1-472E-AA80-8C6B9E4A9220}"/>
              </a:ext>
            </a:extLst>
          </p:cNvPr>
          <p:cNvSpPr txBox="1"/>
          <p:nvPr/>
        </p:nvSpPr>
        <p:spPr>
          <a:xfrm>
            <a:off x="1177332" y="4431324"/>
            <a:ext cx="98373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Adaptech Research Network: </a:t>
            </a:r>
            <a:r>
              <a:rPr lang="en-US" sz="2800" dirty="0">
                <a:solidFill>
                  <a:srgbClr val="002060"/>
                </a:solidFill>
                <a:hlinkClick r:id="rId4" tooltip="www.adaptech.org"/>
              </a:rPr>
              <a:t>www.adaptech.org</a:t>
            </a:r>
            <a:endParaRPr lang="en-US" sz="2800" dirty="0">
              <a:solidFill>
                <a:srgbClr val="002060"/>
              </a:solidFill>
            </a:endParaRPr>
          </a:p>
          <a:p>
            <a:pPr algn="ctr"/>
            <a:r>
              <a:rPr lang="en-CA" sz="2800" dirty="0">
                <a:solidFill>
                  <a:srgbClr val="002060"/>
                </a:solidFill>
              </a:rPr>
              <a:t>Catherine Fichten: </a:t>
            </a:r>
            <a:r>
              <a:rPr lang="en-CA" sz="2800" dirty="0">
                <a:solidFill>
                  <a:srgbClr val="002060"/>
                </a:solidFill>
                <a:hlinkClick r:id="rId5" tooltip="catherine.fichten@mcgill.ca"/>
              </a:rPr>
              <a:t>catherine.fichten@mcgill.ca</a:t>
            </a:r>
            <a:endParaRPr lang="en-CA" sz="2800" dirty="0">
              <a:solidFill>
                <a:srgbClr val="002060"/>
              </a:solidFill>
            </a:endParaRP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Mary Jorgensen: </a:t>
            </a:r>
            <a:r>
              <a:rPr lang="en-US" sz="2800" u="sng" dirty="0">
                <a:solidFill>
                  <a:srgbClr val="0033CC"/>
                </a:solidFill>
                <a:hlinkClick r:id="rId6" tooltip="mjorgensen@dawsoncollege.qc.ca"/>
              </a:rPr>
              <a:t>mjorgensen</a:t>
            </a:r>
            <a:r>
              <a:rPr lang="en-US" sz="2800" dirty="0">
                <a:solidFill>
                  <a:srgbClr val="002060"/>
                </a:solidFill>
                <a:hlinkClick r:id="rId6" tooltip="mjorgensen@dawsoncollege.qc.ca"/>
              </a:rPr>
              <a:t>@dawsoncollege.qc.ca</a:t>
            </a:r>
            <a:endParaRPr lang="en-CA" sz="28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585B3C-04F4-4797-B9CC-120859CA638A}"/>
              </a:ext>
            </a:extLst>
          </p:cNvPr>
          <p:cNvSpPr txBox="1"/>
          <p:nvPr/>
        </p:nvSpPr>
        <p:spPr>
          <a:xfrm>
            <a:off x="6551525" y="1431895"/>
            <a:ext cx="50007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Listing of all AI-based technologies: </a:t>
            </a:r>
            <a:r>
              <a:rPr lang="en-US" dirty="0">
                <a:solidFill>
                  <a:srgbClr val="002060"/>
                </a:solidFill>
                <a:hlinkClick r:id="rId7" tooltip="https://adaptech.org/research/how-can-virtual-assistants-and-ai-based-smartphone-apps-help-post-secondary-students-with-disabilities-succeed-in-their-studies"/>
              </a:rPr>
              <a:t>https://adaptech.org/research/how-can-virtual-assistants-and-ai-based-smartphone-apps-help-post-secondary-students-with-disabilities-succeed-in-their-studies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88"/>
    </mc:Choice>
    <mc:Fallback xmlns="">
      <p:transition spd="slow" advTm="628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7CB6B-58DB-4BF9-AF62-21B6CB34FB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3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F83C94-3801-48A9-BF6A-AD85A44FE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en-US" noProof="0" dirty="0"/>
              <a:t>Study 1. Covid-19 Pandemic -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06814-A241-40A3-AA20-AB50AFF4BD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noProof="0" dirty="0"/>
              <a:t>Goal</a:t>
            </a:r>
          </a:p>
          <a:p>
            <a:pPr lvl="1">
              <a:spcBef>
                <a:spcPts val="1200"/>
              </a:spcBef>
            </a:pPr>
            <a:r>
              <a:rPr lang="en-US" noProof="0" dirty="0"/>
              <a:t>What technologies are used to do schoolwork</a:t>
            </a:r>
          </a:p>
          <a:p>
            <a:pPr>
              <a:spcBef>
                <a:spcPts val="1200"/>
              </a:spcBef>
            </a:pPr>
            <a:r>
              <a:rPr lang="en-US" noProof="0" dirty="0"/>
              <a:t>Method</a:t>
            </a:r>
          </a:p>
          <a:p>
            <a:pPr lvl="1">
              <a:spcBef>
                <a:spcPts val="1200"/>
              </a:spcBef>
            </a:pPr>
            <a:r>
              <a:rPr lang="en-US" noProof="0" dirty="0"/>
              <a:t>163 students with disabilities  </a:t>
            </a:r>
          </a:p>
          <a:p>
            <a:pPr lvl="1">
              <a:spcBef>
                <a:spcPts val="1200"/>
              </a:spcBef>
            </a:pPr>
            <a:r>
              <a:rPr lang="en-US" noProof="0" dirty="0"/>
              <a:t>74 students without disabilities    </a:t>
            </a:r>
          </a:p>
          <a:p>
            <a:pPr lvl="1">
              <a:spcBef>
                <a:spcPts val="1200"/>
              </a:spcBef>
            </a:pPr>
            <a:r>
              <a:rPr lang="en-US" noProof="0" dirty="0" err="1"/>
              <a:t>LimeSurvey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6325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7E91C-2818-4438-B440-3F3AC692E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4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86A118-0198-495E-9E49-1A92CF70A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en-US" dirty="0"/>
              <a:t>Study 1. Covid-19 Pandemic -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5051-2FAE-4FEB-B2E7-7976F6EB2C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8054" y="1150797"/>
            <a:ext cx="11615893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200" dirty="0"/>
              <a:t>Zoom – can include captions (“craptions”)</a:t>
            </a:r>
          </a:p>
          <a:p>
            <a:pPr>
              <a:spcAft>
                <a:spcPts val="600"/>
              </a:spcAft>
            </a:pPr>
            <a:r>
              <a:rPr lang="en-US" sz="3200" dirty="0"/>
              <a:t>Google Docs – speech-to-text, collaboration</a:t>
            </a:r>
          </a:p>
          <a:p>
            <a:pPr>
              <a:spcAft>
                <a:spcPts val="600"/>
              </a:spcAft>
            </a:pPr>
            <a:r>
              <a:rPr lang="en-US" sz="3200" dirty="0"/>
              <a:t>Microsoft Word – speech-to-text, grammar, spell check </a:t>
            </a:r>
          </a:p>
          <a:p>
            <a:pPr>
              <a:spcAft>
                <a:spcPts val="600"/>
              </a:spcAft>
            </a:pPr>
            <a:r>
              <a:rPr lang="en-US" sz="3200" dirty="0"/>
              <a:t>Calendars – reminders, alerts </a:t>
            </a:r>
          </a:p>
          <a:p>
            <a:pPr>
              <a:spcAft>
                <a:spcPts val="600"/>
              </a:spcAft>
            </a:pPr>
            <a:r>
              <a:rPr lang="en-US" sz="3200" dirty="0"/>
              <a:t>Microsoft Teams – transcription (with Stream)</a:t>
            </a:r>
          </a:p>
          <a:p>
            <a:pPr>
              <a:spcAft>
                <a:spcPts val="600"/>
              </a:spcAft>
            </a:pPr>
            <a:r>
              <a:rPr lang="en-US" sz="3200" dirty="0"/>
              <a:t>Office suites (Google, Microsoft)</a:t>
            </a:r>
            <a:endParaRPr lang="en-US" sz="2800" dirty="0"/>
          </a:p>
          <a:p>
            <a:pPr>
              <a:spcAft>
                <a:spcPts val="600"/>
              </a:spcAft>
            </a:pPr>
            <a:r>
              <a:rPr lang="en-US" sz="3200" dirty="0"/>
              <a:t>To do lists and notes (can work across platforms)</a:t>
            </a:r>
          </a:p>
        </p:txBody>
      </p:sp>
    </p:spTree>
    <p:extLst>
      <p:ext uri="{BB962C8B-B14F-4D97-AF65-F5344CB8AC3E}">
        <p14:creationId xmlns:p14="http://schemas.microsoft.com/office/powerpoint/2010/main" val="208065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10D42-9941-427E-8E61-CB375AB4F0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5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0A1D41-7113-472C-B398-FEF6C1D17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en-US" dirty="0"/>
              <a:t>Study 1. Covid-19 Pandemic -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10F8E-D9C9-4872-BF36-827885F8DB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7714" y="1268760"/>
            <a:ext cx="11756572" cy="488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Most worked well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For both groups of students</a:t>
            </a:r>
          </a:p>
          <a:p>
            <a:pPr>
              <a:spcBef>
                <a:spcPts val="1200"/>
              </a:spcBef>
            </a:pPr>
            <a:r>
              <a:rPr lang="en-US" dirty="0"/>
              <a:t>But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Zoom had problems for over 1/3 of students</a:t>
            </a:r>
          </a:p>
          <a:p>
            <a:pPr lvl="1">
              <a:spcBef>
                <a:spcPts val="1200"/>
              </a:spcBef>
            </a:pPr>
            <a:r>
              <a:rPr lang="en-US" sz="3100" dirty="0"/>
              <a:t>Microsoft Teams: problems for </a:t>
            </a:r>
            <a:r>
              <a:rPr lang="en-US" sz="3100" dirty="0">
                <a:sym typeface="Symbol" panose="05050102010706020507" pitchFamily="18" charset="2"/>
              </a:rPr>
              <a:t></a:t>
            </a:r>
            <a:r>
              <a:rPr lang="en-US" sz="3100" dirty="0"/>
              <a:t>50% students with disabilities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When problems, more for students with disabilities    </a:t>
            </a:r>
          </a:p>
        </p:txBody>
      </p:sp>
    </p:spTree>
    <p:extLst>
      <p:ext uri="{BB962C8B-B14F-4D97-AF65-F5344CB8AC3E}">
        <p14:creationId xmlns:p14="http://schemas.microsoft.com/office/powerpoint/2010/main" val="320104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5A380-AD39-4624-AAE3-E12452295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6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59F7D-75BF-4291-AE84-804B86329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en-CA" sz="3600" dirty="0"/>
              <a:t>Study 2. Virtual Intelligent Assistants - Method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A9244-D54F-402B-9C99-36F92D7388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2738" y="1288856"/>
            <a:ext cx="11446525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Goal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CA" dirty="0"/>
              <a:t>How did students use virtual assistants on mobile devices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Method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121 students with disabilities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51 students without disabilities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LimeSurvey</a:t>
            </a:r>
            <a:endParaRPr lang="en-US" dirty="0"/>
          </a:p>
        </p:txBody>
      </p:sp>
      <p:pic>
        <p:nvPicPr>
          <p:cNvPr id="5" name="Picture 4" descr="Picture of the Amazon Alexa app on a smartphone. Copyright is https://www.dreamstime.com/photos-images/virtual-assistant.htm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6452" y="392592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54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5A380-AD39-4624-AAE3-E12452295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7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59F7D-75BF-4291-AE84-804B86329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en-CA" sz="3600" dirty="0"/>
              <a:t>Study 2. Virtual Intelligent Assistants – Results 1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A9244-D54F-402B-9C99-36F92D7388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88856"/>
            <a:ext cx="10972800" cy="4888200"/>
          </a:xfrm>
        </p:spPr>
        <p:txBody>
          <a:bodyPr/>
          <a:lstStyle/>
          <a:p>
            <a:r>
              <a:rPr lang="en-US" dirty="0"/>
              <a:t>Overall, little use made of these</a:t>
            </a:r>
          </a:p>
          <a:p>
            <a:pPr lvl="1"/>
            <a:r>
              <a:rPr lang="en-US" dirty="0"/>
              <a:t>Similar proportions of the 2 groups</a:t>
            </a:r>
          </a:p>
          <a:p>
            <a:pPr lvl="1"/>
            <a:r>
              <a:rPr lang="en-US" dirty="0"/>
              <a:t>More smartphones than tablets</a:t>
            </a:r>
          </a:p>
          <a:p>
            <a:pPr lvl="1"/>
            <a:r>
              <a:rPr lang="en-US" dirty="0"/>
              <a:t>More Apple than Android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17" name="Table 17" descr="Table showing the use of virtual assistants. 15% of students with a disability and 8% of students without a disability use Google Assistant. 12% of students with and without a disability use Siri. 2% of students with a disability and 4% of students without a disability use Alexa. 2% of students with and without disabilities use Bixby.">
            <a:extLst>
              <a:ext uri="{FF2B5EF4-FFF2-40B4-BE49-F238E27FC236}">
                <a16:creationId xmlns:a16="http://schemas.microsoft.com/office/drawing/2014/main" id="{6F7DC719-DBE2-4157-9FD9-E799260D4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358513"/>
              </p:ext>
            </p:extLst>
          </p:nvPr>
        </p:nvGraphicFramePr>
        <p:xfrm>
          <a:off x="632871" y="3613532"/>
          <a:ext cx="10926258" cy="234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764">
                  <a:extLst>
                    <a:ext uri="{9D8B030D-6E8A-4147-A177-3AD203B41FA5}">
                      <a16:colId xmlns:a16="http://schemas.microsoft.com/office/drawing/2014/main" val="2331341549"/>
                    </a:ext>
                  </a:extLst>
                </a:gridCol>
                <a:gridCol w="3926917">
                  <a:extLst>
                    <a:ext uri="{9D8B030D-6E8A-4147-A177-3AD203B41FA5}">
                      <a16:colId xmlns:a16="http://schemas.microsoft.com/office/drawing/2014/main" val="2370744051"/>
                    </a:ext>
                  </a:extLst>
                </a:gridCol>
                <a:gridCol w="4296577">
                  <a:extLst>
                    <a:ext uri="{9D8B030D-6E8A-4147-A177-3AD203B41FA5}">
                      <a16:colId xmlns:a16="http://schemas.microsoft.com/office/drawing/2014/main" val="1663195284"/>
                    </a:ext>
                  </a:extLst>
                </a:gridCol>
              </a:tblGrid>
              <a:tr h="43703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Virtual 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400" dirty="0">
                          <a:solidFill>
                            <a:schemeClr val="tx1"/>
                          </a:solidFill>
                        </a:rPr>
                        <a:t>Students with a disability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400" dirty="0">
                          <a:solidFill>
                            <a:schemeClr val="tx1"/>
                          </a:solidFill>
                        </a:rPr>
                        <a:t>Students without disabilities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94461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Google 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892959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Siri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630661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Alexa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334682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Bixby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78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638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DA736-41BA-4622-838F-D526E81085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8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D3CB6-5E56-4708-98AC-476DD3C8C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63" y="152402"/>
            <a:ext cx="11736474" cy="684213"/>
          </a:xfrm>
        </p:spPr>
        <p:txBody>
          <a:bodyPr/>
          <a:lstStyle/>
          <a:p>
            <a:r>
              <a:rPr lang="en-CA" sz="3900" dirty="0"/>
              <a:t>Study 2. Virtual Intelligent Assistants – Results 2</a:t>
            </a:r>
            <a:endParaRPr lang="en-US" sz="39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D920C-94DE-429C-BF6D-90FCA2F9B0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/>
          <a:p>
            <a:pPr lvl="1"/>
            <a:r>
              <a:rPr lang="en-US" dirty="0"/>
              <a:t>Mainly </a:t>
            </a:r>
          </a:p>
          <a:p>
            <a:pPr lvl="2"/>
            <a:r>
              <a:rPr lang="en-US" dirty="0"/>
              <a:t>Scheduling /calendars /alerts, internet /research, dictionary</a:t>
            </a:r>
          </a:p>
          <a:p>
            <a:pPr lvl="2"/>
            <a:endParaRPr lang="en-US" dirty="0"/>
          </a:p>
        </p:txBody>
      </p:sp>
      <p:graphicFrame>
        <p:nvGraphicFramePr>
          <p:cNvPr id="7" name="Table 7" descr="Table showing how different virtual assistants were used. Virtual assistants were most frequently used for in the following ways: schedule / calendar/alerts/eminders, internet/ research, dictionary/definitions, and spellings. The less frequent uses include: timer, read books, calculate, and translate. ">
            <a:extLst>
              <a:ext uri="{FF2B5EF4-FFF2-40B4-BE49-F238E27FC236}">
                <a16:creationId xmlns:a16="http://schemas.microsoft.com/office/drawing/2014/main" id="{0909F9EF-37DB-414E-B2E5-5C0E0EDC5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035423"/>
              </p:ext>
            </p:extLst>
          </p:nvPr>
        </p:nvGraphicFramePr>
        <p:xfrm>
          <a:off x="994508" y="2415713"/>
          <a:ext cx="10202984" cy="3741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4366">
                  <a:extLst>
                    <a:ext uri="{9D8B030D-6E8A-4147-A177-3AD203B41FA5}">
                      <a16:colId xmlns:a16="http://schemas.microsoft.com/office/drawing/2014/main" val="3527402735"/>
                    </a:ext>
                  </a:extLst>
                </a:gridCol>
                <a:gridCol w="1141781">
                  <a:extLst>
                    <a:ext uri="{9D8B030D-6E8A-4147-A177-3AD203B41FA5}">
                      <a16:colId xmlns:a16="http://schemas.microsoft.com/office/drawing/2014/main" val="2272101494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1361713474"/>
                    </a:ext>
                  </a:extLst>
                </a:gridCol>
                <a:gridCol w="850547">
                  <a:extLst>
                    <a:ext uri="{9D8B030D-6E8A-4147-A177-3AD203B41FA5}">
                      <a16:colId xmlns:a16="http://schemas.microsoft.com/office/drawing/2014/main" val="2505108305"/>
                    </a:ext>
                  </a:extLst>
                </a:gridCol>
                <a:gridCol w="805875">
                  <a:extLst>
                    <a:ext uri="{9D8B030D-6E8A-4147-A177-3AD203B41FA5}">
                      <a16:colId xmlns:a16="http://schemas.microsoft.com/office/drawing/2014/main" val="1136940719"/>
                    </a:ext>
                  </a:extLst>
                </a:gridCol>
                <a:gridCol w="876508">
                  <a:extLst>
                    <a:ext uri="{9D8B030D-6E8A-4147-A177-3AD203B41FA5}">
                      <a16:colId xmlns:a16="http://schemas.microsoft.com/office/drawing/2014/main" val="1744608049"/>
                    </a:ext>
                  </a:extLst>
                </a:gridCol>
              </a:tblGrid>
              <a:tr h="75420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Activity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Siri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Google Assistant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Bixby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176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Schedule/calendar/alerts/reminders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5126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Internet/research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67402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Dictionary/definitions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60151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Spelling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18732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52193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books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3984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Calculate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73482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21360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575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DA736-41BA-4622-838F-D526E81085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9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D3CB6-5E56-4708-98AC-476DD3C8C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63" y="152402"/>
            <a:ext cx="11736474" cy="684213"/>
          </a:xfrm>
        </p:spPr>
        <p:txBody>
          <a:bodyPr/>
          <a:lstStyle/>
          <a:p>
            <a:r>
              <a:rPr lang="en-CA" sz="3900" dirty="0"/>
              <a:t>Study 2. Virtual Intelligent Assistants – Results 3</a:t>
            </a:r>
            <a:endParaRPr lang="en-US" sz="39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D920C-94DE-429C-BF6D-90FCA2F9B0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Input modality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Google Assistant </a:t>
            </a:r>
            <a:r>
              <a:rPr lang="en-US" sz="3200" dirty="0"/>
              <a:t>–</a:t>
            </a:r>
            <a:r>
              <a:rPr lang="en-US" dirty="0"/>
              <a:t> mainly talking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Siri </a:t>
            </a:r>
            <a:r>
              <a:rPr lang="en-US" sz="3200" dirty="0"/>
              <a:t>–</a:t>
            </a:r>
            <a:r>
              <a:rPr lang="en-US" dirty="0"/>
              <a:t> half talking half typing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Alexa </a:t>
            </a:r>
            <a:r>
              <a:rPr lang="en-US" sz="3200" dirty="0"/>
              <a:t>–</a:t>
            </a:r>
            <a:r>
              <a:rPr lang="en-US" dirty="0"/>
              <a:t> Amazon Echo (talking)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Bixby </a:t>
            </a:r>
            <a:r>
              <a:rPr lang="en-US" sz="3200" dirty="0"/>
              <a:t>–</a:t>
            </a:r>
            <a:r>
              <a:rPr lang="en-US" dirty="0"/>
              <a:t> not specified</a:t>
            </a:r>
          </a:p>
          <a:p>
            <a:pPr>
              <a:spcAft>
                <a:spcPts val="600"/>
              </a:spcAft>
            </a:pPr>
            <a:r>
              <a:rPr lang="en-US" dirty="0"/>
              <a:t>Overall, potential of virtual assistants not realized</a:t>
            </a:r>
          </a:p>
        </p:txBody>
      </p:sp>
    </p:spTree>
    <p:extLst>
      <p:ext uri="{BB962C8B-B14F-4D97-AF65-F5344CB8AC3E}">
        <p14:creationId xmlns:p14="http://schemas.microsoft.com/office/powerpoint/2010/main" val="36354526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22d60883-fc35-413a-a897-e3fc17a97e3c&quot;,&quot;TimeStamp&quot;:&quot;2020-08-08T16:58:44.9142256-04:00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22d60883-fc35-413a-a897-e3fc17a97e3c&quot;,&quot;TimeStamp&quot;:&quot;2020-08-08T16:58:44.9142256-04:00&quot;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0000CC"/>
      </a:hlink>
      <a:folHlink>
        <a:srgbClr val="00206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4419</TotalTime>
  <Words>1095</Words>
  <Application>Microsoft Office PowerPoint</Application>
  <PresentationFormat>Widescreen</PresentationFormat>
  <Paragraphs>258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Bookman Old Style</vt:lpstr>
      <vt:lpstr>Calibri</vt:lpstr>
      <vt:lpstr>Gill Sans MT</vt:lpstr>
      <vt:lpstr>Symbol</vt:lpstr>
      <vt:lpstr>Tahoma</vt:lpstr>
      <vt:lpstr>Times New Roman</vt:lpstr>
      <vt:lpstr>Wingdings 3</vt:lpstr>
      <vt:lpstr>Origine</vt:lpstr>
      <vt:lpstr>The Intel on AI: Adaptech Looks at Post-Secondary Students with Disabilities and Artificial Intelligence</vt:lpstr>
      <vt:lpstr> Presentation Objectives</vt:lpstr>
      <vt:lpstr>Study 1. Covid-19 Pandemic - Method</vt:lpstr>
      <vt:lpstr>Study 1. Covid-19 Pandemic - Results</vt:lpstr>
      <vt:lpstr>Study 1. Covid-19 Pandemic - Conclusions</vt:lpstr>
      <vt:lpstr>Study 2. Virtual Intelligent Assistants - Method</vt:lpstr>
      <vt:lpstr>Study 2. Virtual Intelligent Assistants – Results 1</vt:lpstr>
      <vt:lpstr>Study 2. Virtual Intelligent Assistants – Results 2</vt:lpstr>
      <vt:lpstr>Study 2. Virtual Intelligent Assistants – Results 3</vt:lpstr>
      <vt:lpstr>Study 3. Google Search and AI Pole</vt:lpstr>
      <vt:lpstr>Study 3. Systematic Review</vt:lpstr>
      <vt:lpstr>Study 3. Implications</vt:lpstr>
      <vt:lpstr>Study 4. Advisory Board Meetings – Method 1</vt:lpstr>
      <vt:lpstr>Study 4. Advisory Board Meetings – Method 2</vt:lpstr>
      <vt:lpstr>Study 4. Advisory Board Meetings – Results 1</vt:lpstr>
      <vt:lpstr>Study 4. Advisory Board Meetings – Results 2</vt:lpstr>
      <vt:lpstr>Study 4. Advisory Board Meetings – Results 3</vt:lpstr>
      <vt:lpstr>Study 4. Advisory Board Meetings – Results 4</vt:lpstr>
      <vt:lpstr>Study 4. Advisory Board Meetings – Results 5</vt:lpstr>
      <vt:lpstr>Study 4. Advisory Board Meetings – Implications</vt:lpstr>
      <vt:lpstr>Thank You!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Inclusive Design:  Making Face-to-face and Online Courses Accessible to ALL Students, with or Without Disabilities</dc:title>
  <dc:creator>Anick C. Legault</dc:creator>
  <cp:lastModifiedBy>Adaptech Research Network</cp:lastModifiedBy>
  <cp:revision>201</cp:revision>
  <cp:lastPrinted>2021-03-18T20:01:37Z</cp:lastPrinted>
  <dcterms:created xsi:type="dcterms:W3CDTF">2020-11-13T18:45:37Z</dcterms:created>
  <dcterms:modified xsi:type="dcterms:W3CDTF">2021-04-08T18:51:32Z</dcterms:modified>
</cp:coreProperties>
</file>