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410" r:id="rId2"/>
    <p:sldId id="371" r:id="rId3"/>
    <p:sldId id="401" r:id="rId4"/>
    <p:sldId id="402" r:id="rId5"/>
    <p:sldId id="406" r:id="rId6"/>
    <p:sldId id="403" r:id="rId7"/>
    <p:sldId id="405" r:id="rId8"/>
    <p:sldId id="408" r:id="rId9"/>
    <p:sldId id="407" r:id="rId10"/>
    <p:sldId id="411" r:id="rId11"/>
    <p:sldId id="412" r:id="rId12"/>
    <p:sldId id="413" r:id="rId13"/>
    <p:sldId id="382" r:id="rId14"/>
    <p:sldId id="396" r:id="rId15"/>
    <p:sldId id="395" r:id="rId16"/>
    <p:sldId id="385" r:id="rId17"/>
    <p:sldId id="378" r:id="rId18"/>
    <p:sldId id="386" r:id="rId19"/>
    <p:sldId id="389" r:id="rId20"/>
    <p:sldId id="398" r:id="rId21"/>
    <p:sldId id="275" r:id="rId22"/>
  </p:sldIdLst>
  <p:sldSz cx="12192000" cy="6858000"/>
  <p:notesSz cx="7010400" cy="9296400"/>
  <p:defaultTextStyle>
    <a:defPPr>
      <a:defRPr lang="fr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ick C. Legault" initials="ACL" lastIdx="1" clrIdx="0">
    <p:extLst>
      <p:ext uri="{19B8F6BF-5375-455C-9EA6-DF929625EA0E}">
        <p15:presenceInfo xmlns:p15="http://schemas.microsoft.com/office/powerpoint/2012/main" userId="S::aclegault@dawsoncollege.qc.ca::416d2180-729d-4e77-9aba-a16c56ca89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91103"/>
    <a:srgbClr val="CC6600"/>
    <a:srgbClr val="CC99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81459A-5E40-554D-B59F-954694DA119A}" v="190" dt="2021-03-30T22:51:41.2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3993" autoAdjust="0"/>
  </p:normalViewPr>
  <p:slideViewPr>
    <p:cSldViewPr snapToGrid="0">
      <p:cViewPr varScale="1">
        <p:scale>
          <a:sx n="58" d="100"/>
          <a:sy n="58" d="100"/>
        </p:scale>
        <p:origin x="130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81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3379" y="605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612" y="0"/>
            <a:ext cx="3038595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584"/>
            <a:ext cx="3037401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612" y="8831584"/>
            <a:ext cx="303859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4164601-6281-47D0-921F-0F42C8F89E2C}" type="slidenum">
              <a:rPr lang="fr-CA" altLang="fr-FR"/>
              <a:pPr>
                <a:defRPr/>
              </a:pPr>
              <a:t>‹#›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501129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002" y="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405" y="4415791"/>
            <a:ext cx="5141597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noProof="0"/>
              <a:t>Cliquez pour modifier les styles du texte du masque</a:t>
            </a:r>
          </a:p>
          <a:p>
            <a:pPr lvl="1"/>
            <a:r>
              <a:rPr lang="fr-CA" noProof="0"/>
              <a:t>Deuxième niveau</a:t>
            </a:r>
          </a:p>
          <a:p>
            <a:pPr lvl="2"/>
            <a:r>
              <a:rPr lang="fr-CA" noProof="0"/>
              <a:t>Troisième niveau</a:t>
            </a:r>
          </a:p>
          <a:p>
            <a:pPr lvl="3"/>
            <a:r>
              <a:rPr lang="fr-CA" noProof="0"/>
              <a:t>Quatrième niveau</a:t>
            </a:r>
          </a:p>
          <a:p>
            <a:pPr lvl="4"/>
            <a:r>
              <a:rPr lang="fr-CA" noProof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158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002" y="8831580"/>
            <a:ext cx="3037401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DAE4E70F-697E-4098-ACB2-62C4FAF0F957}" type="slidenum">
              <a:rPr lang="fr-CA" altLang="fr-FR"/>
              <a:pPr>
                <a:defRPr/>
              </a:pPr>
              <a:t>‹#›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844553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7550" y="1162050"/>
            <a:ext cx="5575300" cy="3136900"/>
          </a:xfrm>
          <a:ln/>
        </p:spPr>
      </p:sp>
      <p:sp>
        <p:nvSpPr>
          <p:cNvPr id="389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89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  <a:lvl2pPr marL="749859" indent="-288408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2pPr>
            <a:lvl3pPr marL="1153629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3pPr>
            <a:lvl4pPr marL="1615081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4pPr>
            <a:lvl5pPr marL="2076534" indent="-230726">
              <a:spcBef>
                <a:spcPct val="30000"/>
              </a:spcBef>
              <a:defRPr sz="1300">
                <a:solidFill>
                  <a:schemeClr val="tx1"/>
                </a:solidFill>
                <a:latin typeface="Times New Roman" pitchFamily="18" charset="0"/>
              </a:defRPr>
            </a:lvl5pPr>
            <a:lvl6pPr marL="2537985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6pPr>
            <a:lvl7pPr marL="2999437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7pPr>
            <a:lvl8pPr marL="3460889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8pPr>
            <a:lvl9pPr marL="3922340" indent="-230726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861CFD-ECC4-4857-B9A2-9B12CBA1AF94}" type="slidenum">
              <a:rPr kumimoji="0" lang="fr-CA" altLang="fr-FR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CA" altLang="fr-FR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532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10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502286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11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137650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12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018578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87">
              <a:defRPr/>
            </a:pPr>
            <a:endParaRPr lang="fr-CA" noProof="0" dirty="0"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0D08F7-0A18-484A-AB15-A0B7FE19C275}" type="slidenum">
              <a:rPr lang="fr-CA" altLang="fr-F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fr-CA" alt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62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14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8927835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b="0" i="0" u="none" strike="noStrike" kern="1200" baseline="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15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09299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16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209073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17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387837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18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770420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CA" b="0" dirty="0"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19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334819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8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00D08F7-0A18-484A-AB15-A0B7FE19C275}" type="slidenum">
              <a:rPr lang="fr-CA" altLang="fr-F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r-CA" alt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5482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20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5516057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:notes"/>
          <p:cNvSpPr txBox="1">
            <a:spLocks noGrp="1"/>
          </p:cNvSpPr>
          <p:nvPr>
            <p:ph type="body" idx="1"/>
          </p:nvPr>
        </p:nvSpPr>
        <p:spPr>
          <a:xfrm>
            <a:off x="1239099" y="3278826"/>
            <a:ext cx="6818205" cy="31062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" name="Google Shape;19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47913" y="517525"/>
            <a:ext cx="4602162" cy="2589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3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36040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4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667164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5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187350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6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3311970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7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781804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8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2625638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E4E70F-697E-4098-ACB2-62C4FAF0F957}" type="slidenum">
              <a:rPr lang="fr-CA" altLang="fr-FR" smtClean="0"/>
              <a:pPr>
                <a:defRPr/>
              </a:pPr>
              <a:t>9</a:t>
            </a:fld>
            <a:endParaRPr lang="fr-CA" altLang="fr-FR" dirty="0"/>
          </a:p>
        </p:txBody>
      </p:sp>
    </p:spTree>
    <p:extLst>
      <p:ext uri="{BB962C8B-B14F-4D97-AF65-F5344CB8AC3E}">
        <p14:creationId xmlns:p14="http://schemas.microsoft.com/office/powerpoint/2010/main" val="171130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119717" y="3648080"/>
            <a:ext cx="10447867" cy="1279525"/>
          </a:xfrm>
          <a:prstGeom prst="rect">
            <a:avLst/>
          </a:prstGeom>
          <a:noFill/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120215" y="3648074"/>
            <a:ext cx="10448392" cy="1228726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120217" y="5034508"/>
            <a:ext cx="10448393" cy="685800"/>
          </a:xfrm>
          <a:ln>
            <a:noFill/>
          </a:ln>
        </p:spPr>
        <p:txBody>
          <a:bodyPr/>
          <a:lstStyle>
            <a:lvl1pPr marL="0" indent="0" algn="r">
              <a:buNone/>
              <a:defRPr sz="20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189" indent="0" algn="ctr">
              <a:buNone/>
            </a:lvl2pPr>
            <a:lvl3pPr marL="914377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1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5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8534400" y="6354763"/>
            <a:ext cx="3048000" cy="36671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037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>
            <a:lvl1pPr marL="361942" indent="-361942">
              <a:buSzPct val="110000"/>
              <a:defRPr/>
            </a:lvl1pPr>
            <a:lvl2pPr marL="628635" indent="-354004">
              <a:buSzPct val="110000"/>
              <a:defRPr sz="3200"/>
            </a:lvl2pPr>
            <a:lvl3pPr marL="895328" indent="-301618">
              <a:buSzPct val="110000"/>
              <a:defRPr sz="2800"/>
            </a:lvl3pPr>
            <a:lvl4pPr marL="1162022" indent="-293681">
              <a:buSzPct val="110000"/>
              <a:defRPr sz="2400"/>
            </a:lvl4pPr>
            <a:lvl5pPr marL="1438239" indent="-295267">
              <a:buSzPct val="110000"/>
              <a:defRPr sz="20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>
          <a:xfrm>
            <a:off x="781054" y="6353180"/>
            <a:ext cx="1054955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1"/>
          </p:nvPr>
        </p:nvSpPr>
        <p:spPr>
          <a:xfrm>
            <a:off x="11506200" y="6353180"/>
            <a:ext cx="685800" cy="385763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281582-CF13-4328-AE52-164E8406DB8F}" type="slidenum">
              <a:rPr lang="fr-FR" altLang="fr-FR"/>
              <a:pPr>
                <a:defRPr/>
              </a:pPr>
              <a:t>‹#›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40175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609600" y="152402"/>
            <a:ext cx="10972800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533400" y="1177863"/>
            <a:ext cx="10972800" cy="4789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Modifiez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  <a:endParaRPr lang="en-US" alt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864704" y="6356355"/>
            <a:ext cx="10546241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1506200" y="6469068"/>
            <a:ext cx="685800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0033CC"/>
                </a:solidFill>
                <a:latin typeface="Arial" charset="0"/>
              </a:defRPr>
            </a:lvl1pPr>
          </a:lstStyle>
          <a:p>
            <a:pPr>
              <a:defRPr/>
            </a:pPr>
            <a:fld id="{72234017-407F-42B7-9DEE-7B59F45BBA7E}" type="slidenum">
              <a:rPr lang="fr-FR" altLang="fr-FR"/>
              <a:pPr>
                <a:defRPr/>
              </a:pPr>
              <a:t>‹#›</a:t>
            </a:fld>
            <a:endParaRPr lang="fr-FR" altLang="fr-FR" dirty="0"/>
          </a:p>
        </p:txBody>
      </p:sp>
      <p:sp>
        <p:nvSpPr>
          <p:cNvPr id="1031" name="Connecteur droit 27"/>
          <p:cNvSpPr>
            <a:spLocks noChangeShapeType="1"/>
          </p:cNvSpPr>
          <p:nvPr/>
        </p:nvSpPr>
        <p:spPr bwMode="auto">
          <a:xfrm>
            <a:off x="609600" y="6198503"/>
            <a:ext cx="109728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en-US" sz="2400" dirty="0">
              <a:ln>
                <a:solidFill>
                  <a:schemeClr val="tx1"/>
                </a:solidFill>
                <a:prstDash val="solid"/>
              </a:ln>
            </a:endParaRPr>
          </a:p>
        </p:txBody>
      </p:sp>
      <p:sp>
        <p:nvSpPr>
          <p:cNvPr id="1032" name="Connecteur droit 28"/>
          <p:cNvSpPr>
            <a:spLocks noChangeShapeType="1"/>
          </p:cNvSpPr>
          <p:nvPr userDrawn="1"/>
        </p:nvSpPr>
        <p:spPr bwMode="auto">
          <a:xfrm>
            <a:off x="609600" y="1125538"/>
            <a:ext cx="109728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 sz="2400" dirty="0"/>
          </a:p>
        </p:txBody>
      </p:sp>
      <p:pic>
        <p:nvPicPr>
          <p:cNvPr id="1033" name="Picture 25" descr="Adaptech logo blue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7" y="6291910"/>
            <a:ext cx="440263" cy="44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33CC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33CC"/>
          </a:solidFill>
          <a:latin typeface="Arial" charset="0"/>
          <a:cs typeface="Arial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357179" indent="-357179" algn="l" rtl="0" eaLnBrk="0" fontAlgn="base" hangingPunct="0">
        <a:spcBef>
          <a:spcPts val="6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6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2284" indent="-347654" algn="l" rtl="0" eaLnBrk="0" fontAlgn="base" hangingPunct="0">
        <a:spcBef>
          <a:spcPts val="5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4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1677" indent="-307967" algn="l" rtl="0" eaLnBrk="0" fontAlgn="base" hangingPunct="0">
        <a:spcBef>
          <a:spcPts val="5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2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66784" indent="-298443" algn="l" rtl="0" eaLnBrk="0" fontAlgn="base" hangingPunct="0">
        <a:spcBef>
          <a:spcPts val="4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30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31890" indent="-288918" algn="l" rtl="0" eaLnBrk="0" fontAlgn="base" hangingPunct="0">
        <a:spcBef>
          <a:spcPts val="300"/>
        </a:spcBef>
        <a:spcAft>
          <a:spcPct val="0"/>
        </a:spcAft>
        <a:buClr>
          <a:srgbClr val="0033CC"/>
        </a:buClr>
        <a:buSzPct val="110000"/>
        <a:buFont typeface="Arial" charset="0"/>
        <a:buChar char="•"/>
        <a:defRPr sz="2800" kern="1200">
          <a:solidFill>
            <a:srgbClr val="072C6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45879" indent="-182875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754" indent="-182875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30" indent="-182875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05" indent="-182875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adaptech.org/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://www.dawsoncollege.qc.ca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ptech.org/" TargetMode="External"/><Relationship Id="rId7" Type="http://schemas.openxmlformats.org/officeDocument/2006/relationships/image" Target="../media/image17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daptech.org/research/how-can-virtual-assistants-and-ai-based-smartphone-apps-help-post-secondary-students-with-disabilities-succeed-in-their-studies" TargetMode="External"/><Relationship Id="rId5" Type="http://schemas.openxmlformats.org/officeDocument/2006/relationships/hyperlink" Target="mailto:mjorgensen@dawsoncollege.qc.ca" TargetMode="External"/><Relationship Id="rId4" Type="http://schemas.openxmlformats.org/officeDocument/2006/relationships/hyperlink" Target="mailto:catherine.fichten@mcgill.c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ctrTitle"/>
          </p:nvPr>
        </p:nvSpPr>
        <p:spPr>
          <a:xfrm>
            <a:off x="995082" y="0"/>
            <a:ext cx="10201836" cy="2212975"/>
          </a:xfrm>
        </p:spPr>
        <p:txBody>
          <a:bodyPr anchor="ctr"/>
          <a:lstStyle/>
          <a:p>
            <a:pPr algn="ctr"/>
            <a:r>
              <a:rPr lang="fr-CA" sz="4400" dirty="0">
                <a:solidFill>
                  <a:srgbClr val="0033CC"/>
                </a:solidFill>
                <a:effectLst/>
                <a:latin typeface="Arial" charset="0"/>
                <a:cs typeface="Arial" charset="0"/>
              </a:rPr>
              <a:t>Les applis basées sur l’IA sont-elles assez intelligentes pour les étudiants du </a:t>
            </a:r>
            <a:r>
              <a:rPr lang="fr-CA" sz="4400" dirty="0" smtClean="0">
                <a:solidFill>
                  <a:srgbClr val="0033CC"/>
                </a:solidFill>
                <a:effectLst/>
                <a:latin typeface="Arial" charset="0"/>
                <a:cs typeface="Arial" charset="0"/>
              </a:rPr>
              <a:t>post-secondaire?</a:t>
            </a:r>
            <a:endParaRPr lang="fr-CA" altLang="en-US" sz="4400" dirty="0">
              <a:solidFill>
                <a:srgbClr val="0033CC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100" name="Connecteur droit 28" descr="blue separator line" title="blue separator line"/>
          <p:cNvSpPr>
            <a:spLocks noChangeShapeType="1"/>
          </p:cNvSpPr>
          <p:nvPr/>
        </p:nvSpPr>
        <p:spPr bwMode="auto">
          <a:xfrm>
            <a:off x="1981200" y="2137182"/>
            <a:ext cx="8229600" cy="0"/>
          </a:xfrm>
          <a:prstGeom prst="line">
            <a:avLst/>
          </a:prstGeom>
          <a:noFill/>
          <a:ln w="19050" algn="ctr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1DEF88A-E397-4803-8234-C1B5836649E9}"/>
              </a:ext>
            </a:extLst>
          </p:cNvPr>
          <p:cNvSpPr txBox="1">
            <a:spLocks/>
          </p:cNvSpPr>
          <p:nvPr/>
        </p:nvSpPr>
        <p:spPr bwMode="auto">
          <a:xfrm>
            <a:off x="1737447" y="2202279"/>
            <a:ext cx="8717107" cy="239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>
            <a:lvl1pPr marL="0" indent="0" algn="r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2000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3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None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Catherine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Fichten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Anick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Legault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&amp; Mary Jorgensen</a:t>
            </a: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lang="fr-CA" sz="24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collaboration avec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Christine Vo, David Pickup, Natalie Martiniello, &amp; </a:t>
            </a:r>
            <a:r>
              <a:rPr lang="fr-CA" sz="24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l’équipe de revue systématique du CEAP de l’Université Concordia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hlinkClick r:id="rId3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Le </a:t>
            </a:r>
            <a:r>
              <a:rPr lang="fr-CA" sz="24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Ré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seau de Recherche Adaptech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 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hlinkClick r:id="rId4"/>
              </a:rPr>
              <a:t>le Collège Dawson</a:t>
            </a:r>
            <a:endParaRPr kumimoji="0" lang="fr-CA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ct val="110000"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30000" noProof="0" dirty="0">
              <a:ln>
                <a:noFill/>
              </a:ln>
              <a:solidFill>
                <a:srgbClr val="ACCBF9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0083" y="4646803"/>
            <a:ext cx="10771833" cy="700416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  <a:defRPr/>
            </a:pPr>
            <a:r>
              <a:rPr lang="fr-CA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CRISPESH </a:t>
            </a:r>
            <a:r>
              <a:rPr lang="fr-CA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Midi-Conférence</a:t>
            </a:r>
            <a:r>
              <a:rPr lang="fr-CA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 7 avril, 2021</a:t>
            </a:r>
          </a:p>
          <a:p>
            <a:pPr algn="ctr">
              <a:lnSpc>
                <a:spcPts val="2000"/>
              </a:lnSpc>
              <a:spcAft>
                <a:spcPts val="0"/>
              </a:spcAft>
              <a:defRPr/>
            </a:pPr>
            <a:endParaRPr lang="en-US" sz="1900" noProof="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2000"/>
              </a:lnSpc>
              <a:spcAft>
                <a:spcPts val="0"/>
              </a:spcAft>
              <a:defRPr/>
            </a:pPr>
            <a:endParaRPr lang="en-US" sz="1900" noProof="0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Creative Commons License symbol for Attribution - Non Commercial- No Derivatives 4.0 International. Copyright is &#10;http://creativecommons.org/about &#10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444" y="5347219"/>
            <a:ext cx="1217112" cy="423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 descr="Adaptech Research Network logo. Copyright is http://www.adaptech.org/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89" y="5695741"/>
            <a:ext cx="631825" cy="70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Dawson College logo. Copyright is https://www.crowdrise.com/campusteamdawson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67403" y="5902248"/>
            <a:ext cx="12827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Logo for the Pôle montréalais d’enseignement supérieur en intelligence artificielle. Copyright is https://poleia.quebec/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7892" y="5685661"/>
            <a:ext cx="1006318" cy="83163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-3437263" y="429659"/>
            <a:ext cx="326099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 err="1"/>
              <a:t>Fichten</a:t>
            </a:r>
            <a:r>
              <a:rPr lang="en-CA" sz="2000" dirty="0"/>
              <a:t>, C., Jorgensen, M., &amp; </a:t>
            </a:r>
            <a:r>
              <a:rPr lang="en-CA" sz="2000" dirty="0" err="1"/>
              <a:t>Legault</a:t>
            </a:r>
            <a:r>
              <a:rPr lang="en-CA" sz="2000" dirty="0"/>
              <a:t>, A., in collaboration with Vo, C., Pickup, D., </a:t>
            </a:r>
            <a:r>
              <a:rPr lang="en-CA" sz="2000" dirty="0" err="1"/>
              <a:t>Martiniello</a:t>
            </a:r>
            <a:r>
              <a:rPr lang="en-CA" sz="2000" dirty="0"/>
              <a:t>, N., &amp; Concordia’s CSLP Systematic Review Team. (2021, April 7</a:t>
            </a:r>
            <a:r>
              <a:rPr lang="en-CA" sz="2000" dirty="0" smtClean="0"/>
              <a:t>). </a:t>
            </a:r>
            <a:r>
              <a:rPr lang="fr-FR" sz="2000" dirty="0"/>
              <a:t>Les applis basées sur l’IA sont-elles assez intelligentes pour les étudiants du </a:t>
            </a:r>
            <a:r>
              <a:rPr lang="fr-FR" sz="2000" dirty="0" smtClean="0"/>
              <a:t>post-secondaire</a:t>
            </a:r>
            <a:r>
              <a:rPr lang="fr-FR" sz="2000" dirty="0"/>
              <a:t> </a:t>
            </a:r>
            <a:r>
              <a:rPr lang="fr-FR" sz="2000" dirty="0" smtClean="0"/>
              <a:t>[PowerPoint slides]? Adaptech </a:t>
            </a:r>
            <a:r>
              <a:rPr lang="fr-FR" sz="2000" dirty="0" err="1" smtClean="0"/>
              <a:t>Research</a:t>
            </a:r>
            <a:r>
              <a:rPr lang="fr-FR" sz="2000" dirty="0" smtClean="0"/>
              <a:t> Network. 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8394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10</a:t>
            </a:fld>
            <a:endParaRPr lang="fr-FR" alt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fr-CA" dirty="0"/>
              <a:t>Étude 3. Revue systématique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CA" dirty="0"/>
              <a:t>L’excitation au sujet des progrès de l’IA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Auxiliaire d’enseignement IV: Jill Watson 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Appareils d’IA portables pour les ÉSH  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Assistant virtuel pour les services aux étudiants 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 Alexa, Google Assistant, </a:t>
            </a:r>
            <a:r>
              <a:rPr lang="fr-CA" dirty="0" err="1"/>
              <a:t>Siri</a:t>
            </a:r>
            <a:endParaRPr lang="fr-CA" dirty="0"/>
          </a:p>
        </p:txBody>
      </p:sp>
      <p:pic>
        <p:nvPicPr>
          <p:cNvPr id="5" name="Picture 4" descr="Image d'un smartphone avec SIRI ouvert. Le droit d'auteur est  https://www.dreamstime.com/photos-images/virtual-assista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6958" y="4175569"/>
            <a:ext cx="1327876" cy="177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2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B4085-4F87-804F-A8BD-5396990AA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fr-CA" dirty="0"/>
              <a:t>Étude 3. Revue systématique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B2E1F-4FD4-5B4C-B5BB-D1820A616A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150796"/>
            <a:ext cx="10972800" cy="5052779"/>
          </a:xfrm>
        </p:spPr>
        <p:txBody>
          <a:bodyPr/>
          <a:lstStyle/>
          <a:p>
            <a:r>
              <a:rPr lang="fr-CA" dirty="0"/>
              <a:t>Total = 41</a:t>
            </a:r>
          </a:p>
          <a:p>
            <a:pPr lvl="1"/>
            <a:r>
              <a:rPr lang="fr-CA" dirty="0"/>
              <a:t>Études empiriques = 20; pertinentes 6</a:t>
            </a:r>
          </a:p>
          <a:p>
            <a:pPr lvl="1"/>
            <a:r>
              <a:rPr lang="fr-CA" dirty="0"/>
              <a:t>Études théoriques = 21; pertinentes 13</a:t>
            </a:r>
          </a:p>
          <a:p>
            <a:r>
              <a:rPr lang="fr-CA" dirty="0"/>
              <a:t>Études empiriques</a:t>
            </a:r>
          </a:p>
          <a:p>
            <a:pPr lvl="1"/>
            <a:r>
              <a:rPr lang="fr-CA" dirty="0"/>
              <a:t>Les méthodes sont variées</a:t>
            </a:r>
          </a:p>
          <a:p>
            <a:pPr lvl="1"/>
            <a:r>
              <a:rPr lang="fr-CA" dirty="0"/>
              <a:t>La plupart sont quantitatives</a:t>
            </a:r>
          </a:p>
          <a:p>
            <a:r>
              <a:rPr lang="fr-CA" dirty="0"/>
              <a:t>Groupes d’handicaps étudiés</a:t>
            </a:r>
          </a:p>
          <a:p>
            <a:pPr lvl="1"/>
            <a:r>
              <a:rPr lang="fr-CA" dirty="0"/>
              <a:t>Déficiences auditives et visuelles, TSA, problèmes de santé chronique, etc.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FB76F-40EA-324D-ABD1-9E4FAD204D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11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1381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D053B-EC62-3F43-B558-A968C7801C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12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9CD0B-4DD2-0144-9076-F2A018840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2"/>
            <a:ext cx="10972800" cy="684213"/>
          </a:xfrm>
        </p:spPr>
        <p:txBody>
          <a:bodyPr/>
          <a:lstStyle/>
          <a:p>
            <a:r>
              <a:rPr lang="fr-CA" dirty="0"/>
              <a:t>Étude 3. Les implications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0798C-19C4-0D49-B023-A03191772D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r>
              <a:rPr lang="fr-CA" dirty="0"/>
              <a:t>Absence d’accord général sur la définition de l’IA
Écarts entre le battage médiatique et les données</a:t>
            </a:r>
          </a:p>
          <a:p>
            <a:r>
              <a:rPr lang="fr-CA" dirty="0"/>
              <a:t>IA Forte vs Faible
Réalité vs la promesse de l’IA</a:t>
            </a:r>
          </a:p>
          <a:p>
            <a:pPr lvl="1"/>
            <a:r>
              <a:rPr lang="fr-CA" dirty="0"/>
              <a:t>Si l’IA forte n’existe pas, concentrons-nous sur l’IA faible</a:t>
            </a:r>
          </a:p>
        </p:txBody>
      </p:sp>
      <p:pic>
        <p:nvPicPr>
          <p:cNvPr id="5" name="Picture 4" descr="Photo avec deux signes de rue pointant dans des directions différentes, l'un disant &quot;mon chemin&quot; et l'autre &quot;votre chemin&quot;. Le droit d'auteur est https://depositphotos.com/stock-photos/disagreeme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586" y="4381042"/>
            <a:ext cx="1645185" cy="164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8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32" indent="-28574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2971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160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349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8F8F8B03-436C-4694-876F-0660F5DD90A0}" type="slidenum">
              <a:rPr lang="fr-FR" altLang="fr-FR" sz="1400">
                <a:solidFill>
                  <a:srgbClr val="0033CC"/>
                </a:solidFill>
                <a:latin typeface="Arial" charset="0"/>
              </a:rPr>
              <a:pPr/>
              <a:t>13</a:t>
            </a:fld>
            <a:endParaRPr lang="fr-FR" altLang="fr-FR" sz="14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49259" y="234635"/>
            <a:ext cx="11293482" cy="684213"/>
          </a:xfrm>
        </p:spPr>
        <p:txBody>
          <a:bodyPr/>
          <a:lstStyle/>
          <a:p>
            <a:r>
              <a:rPr lang="fr-CA" sz="3450" dirty="0"/>
              <a:t>Étude 4. Réunions du Conseil consultatif - Méthode 1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28247" y="1270967"/>
            <a:ext cx="11535507" cy="489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1950" indent="-3619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6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35401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3016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936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952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800"/>
              </a:spcBef>
            </a:pPr>
            <a:r>
              <a:rPr lang="fr-CA" sz="3200" dirty="0">
                <a:solidFill>
                  <a:srgbClr val="002060"/>
                </a:solidFill>
              </a:rPr>
              <a:t>2 rencontres via Zoom
</a:t>
            </a:r>
            <a:r>
              <a:rPr lang="fr-CA" sz="3200" dirty="0"/>
              <a:t>Nombre total de participants (n = 38)
 Diverses parties prenantes</a:t>
            </a:r>
          </a:p>
          <a:p>
            <a:pPr lvl="1">
              <a:spcBef>
                <a:spcPts val="800"/>
              </a:spcBef>
            </a:pPr>
            <a:r>
              <a:rPr lang="fr-CA" sz="3000" dirty="0"/>
              <a:t>7 ÉSH et sans handicap  
</a:t>
            </a:r>
            <a:r>
              <a:rPr lang="fr-CA" sz="3000" dirty="0">
                <a:solidFill>
                  <a:srgbClr val="002060"/>
                </a:solidFill>
              </a:rPr>
              <a:t>3 prestataires de services liés au handicap/accessibilité</a:t>
            </a:r>
          </a:p>
          <a:p>
            <a:pPr lvl="1">
              <a:spcBef>
                <a:spcPts val="800"/>
              </a:spcBef>
            </a:pPr>
            <a:r>
              <a:rPr lang="fr-CA" sz="3000" dirty="0">
                <a:solidFill>
                  <a:srgbClr val="002060"/>
                </a:solidFill>
              </a:rPr>
              <a:t>14 membres du corps professoral
9 experts en technologie</a:t>
            </a:r>
          </a:p>
          <a:p>
            <a:pPr lvl="1">
              <a:spcBef>
                <a:spcPts val="800"/>
              </a:spcBef>
            </a:pPr>
            <a:r>
              <a:rPr lang="fr-CA" sz="3000" dirty="0">
                <a:solidFill>
                  <a:srgbClr val="002060"/>
                </a:solidFill>
              </a:rPr>
              <a:t>5 utilisateurs de technologie en situation de handicap</a:t>
            </a:r>
            <a:endParaRPr lang="en-US" sz="3000" dirty="0">
              <a:solidFill>
                <a:srgbClr val="002060"/>
              </a:solidFill>
            </a:endParaRPr>
          </a:p>
        </p:txBody>
      </p:sp>
      <p:pic>
        <p:nvPicPr>
          <p:cNvPr id="3" name="Picture 2" descr="Picture of people holding four puzzle pieces and starting to put the fpur pieces together.  Copyright is  https://poetsandquants.com/2017/03/24/best-free-moocs-business-april-3/9/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5410" y="1458254"/>
            <a:ext cx="2377331" cy="17807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5F3280-40D5-4717-8A57-97D3F1758926}"/>
              </a:ext>
            </a:extLst>
          </p:cNvPr>
          <p:cNvSpPr txBox="1"/>
          <p:nvPr/>
        </p:nvSpPr>
        <p:spPr>
          <a:xfrm>
            <a:off x="805070" y="6353180"/>
            <a:ext cx="10833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Martiniello, N., Asuncion, J., Fichten, C., Jorgensen, M., Havel, A., Harvison, M., Legault, A., Lussier, A., &amp; Vo, C. (2021). Artificial intelligence for students in postsecondary education: A world of opportunity. AI Matters, 6(3), 17-29. https://doi.org/10.1145/3446243.3446250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7470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B43F2-117B-2A46-A635-92951BC62D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14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C6F4D8-889E-3D42-AC54-3D3410E7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81" y="182033"/>
            <a:ext cx="11336238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A" sz="3450" dirty="0"/>
              <a:t>Étude 4. Réunions du Conseil consultatif - Méthode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C7E8A-D692-3449-B88B-76F34D3793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67097" y="1196752"/>
            <a:ext cx="10857807" cy="5040560"/>
          </a:xfrm>
        </p:spPr>
        <p:txBody>
          <a:bodyPr/>
          <a:lstStyle/>
          <a:p>
            <a:pPr>
              <a:spcBef>
                <a:spcPts val="1400"/>
              </a:spcBef>
              <a:spcAft>
                <a:spcPts val="800"/>
              </a:spcAft>
            </a:pPr>
            <a:r>
              <a:rPr lang="fr-CA" dirty="0">
                <a:solidFill>
                  <a:srgbClr val="002060"/>
                </a:solidFill>
              </a:rPr>
              <a:t>Questions</a:t>
            </a:r>
          </a:p>
          <a:p>
            <a:pPr lvl="1">
              <a:spcBef>
                <a:spcPts val="1400"/>
              </a:spcBef>
              <a:spcAft>
                <a:spcPts val="800"/>
              </a:spcAft>
            </a:pPr>
            <a:r>
              <a:rPr lang="fr-CA" dirty="0">
                <a:solidFill>
                  <a:srgbClr val="002060"/>
                </a:solidFill>
              </a:rPr>
              <a:t>Technologies basées sur l’IA </a:t>
            </a:r>
          </a:p>
          <a:p>
            <a:pPr lvl="2">
              <a:spcBef>
                <a:spcPts val="1400"/>
              </a:spcBef>
              <a:spcAft>
                <a:spcPts val="800"/>
              </a:spcAft>
            </a:pPr>
            <a:r>
              <a:rPr lang="fr-CA" dirty="0">
                <a:solidFill>
                  <a:srgbClr val="002060"/>
                </a:solidFill>
              </a:rPr>
              <a:t>Actuellement utilisé par les ÉSH du postsecondaires
Rarement considéré, mais pouvait aider les ÉSH</a:t>
            </a:r>
          </a:p>
          <a:p>
            <a:pPr lvl="2">
              <a:spcBef>
                <a:spcPts val="1400"/>
              </a:spcBef>
              <a:spcAft>
                <a:spcPts val="800"/>
              </a:spcAft>
            </a:pPr>
            <a:r>
              <a:rPr lang="fr-CA" dirty="0">
                <a:solidFill>
                  <a:srgbClr val="002060"/>
                </a:solidFill>
              </a:rPr>
              <a:t>Pourrait aider à l’avenir</a:t>
            </a:r>
          </a:p>
        </p:txBody>
      </p:sp>
      <p:pic>
        <p:nvPicPr>
          <p:cNvPr id="7" name="Picture 3" descr="Picture of a cartoon man leaning on a question mark.Copyright is https://technovation10.wordpress.com/category/general-events/brainstorm/" title="Cartoon man leaning on a question 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59248" y="4205071"/>
            <a:ext cx="1804871" cy="1701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14427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387A0-0F52-EE45-AFA0-7AA80B3BA8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15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209FC7-CD7A-1140-9D75-EB05DC3CA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09" y="241791"/>
            <a:ext cx="11490783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A" sz="3450" dirty="0"/>
              <a:t>Étude 4. Réunions du Conseil consultatif - Résultats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F4B3-2F52-7449-A464-912D390F27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1031" y="1065552"/>
            <a:ext cx="11269938" cy="5148080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600"/>
              </a:spcAft>
            </a:pPr>
            <a:r>
              <a:rPr lang="fr-CA" dirty="0"/>
              <a:t>Outils d’IA utilisés par les étudiants de niveau postsecondaire </a:t>
            </a:r>
            <a:r>
              <a:rPr lang="fr-CA" sz="3500" dirty="0"/>
              <a:t>
</a:t>
            </a:r>
            <a:r>
              <a:rPr lang="fr-CA" noProof="0" dirty="0" err="1">
                <a:solidFill>
                  <a:srgbClr val="002060"/>
                </a:solidFill>
              </a:rPr>
              <a:t>Chatbots</a:t>
            </a:r>
            <a:endParaRPr lang="fr-CA" noProof="0" dirty="0">
              <a:solidFill>
                <a:srgbClr val="002060"/>
              </a:solidFill>
            </a:endParaRPr>
          </a:p>
          <a:p>
            <a:pPr lvl="2">
              <a:spcBef>
                <a:spcPts val="400"/>
              </a:spcBef>
              <a:spcAft>
                <a:spcPts val="600"/>
              </a:spcAft>
            </a:pPr>
            <a:r>
              <a:rPr lang="fr-CA" sz="3200" dirty="0">
                <a:solidFill>
                  <a:srgbClr val="002060"/>
                </a:solidFill>
              </a:rPr>
              <a:t>Conversationnistes </a:t>
            </a:r>
            <a:r>
              <a:rPr lang="fr-CA" sz="3200" dirty="0" err="1">
                <a:solidFill>
                  <a:srgbClr val="002060"/>
                </a:solidFill>
              </a:rPr>
              <a:t>textos</a:t>
            </a:r>
            <a:r>
              <a:rPr lang="fr-CA" sz="3200" dirty="0">
                <a:solidFill>
                  <a:srgbClr val="002060"/>
                </a:solidFill>
              </a:rPr>
              <a:t> activés par l’IA
Utilisations possibles</a:t>
            </a:r>
            <a:endParaRPr lang="fr-CA" sz="3200" noProof="0" dirty="0">
              <a:solidFill>
                <a:srgbClr val="002060"/>
              </a:solidFill>
            </a:endParaRPr>
          </a:p>
          <a:p>
            <a:pPr lvl="3">
              <a:spcAft>
                <a:spcPts val="600"/>
              </a:spcAft>
            </a:pPr>
            <a:r>
              <a:rPr lang="fr-CA" sz="2800" dirty="0">
                <a:solidFill>
                  <a:srgbClr val="002060"/>
                </a:solidFill>
              </a:rPr>
              <a:t>Répondre aux questions des élèves</a:t>
            </a:r>
          </a:p>
          <a:p>
            <a:pPr lvl="4">
              <a:spcBef>
                <a:spcPts val="400"/>
              </a:spcBef>
              <a:spcAft>
                <a:spcPts val="600"/>
              </a:spcAft>
            </a:pPr>
            <a:r>
              <a:rPr lang="fr-CA" sz="2400" dirty="0">
                <a:solidFill>
                  <a:srgbClr val="002060"/>
                </a:solidFill>
              </a:rPr>
              <a:t>Contenu des systèmes de gestion de l’apprentissage
Heures de service (p. ex., bibliothèque, services de soutien)
Horaire</a:t>
            </a:r>
            <a:endParaRPr lang="fr-CA" sz="2400" noProof="0" dirty="0">
              <a:solidFill>
                <a:srgbClr val="002060"/>
              </a:solidFill>
            </a:endParaRPr>
          </a:p>
          <a:p>
            <a:pPr marL="274631" lvl="1" indent="0">
              <a:buNone/>
            </a:pPr>
            <a:endParaRPr lang="en-US" noProof="0" dirty="0">
              <a:solidFill>
                <a:srgbClr val="002060"/>
              </a:solidFill>
            </a:endParaRPr>
          </a:p>
          <a:p>
            <a:pPr lvl="2"/>
            <a:endParaRPr lang="en-US" sz="1050" noProof="0" dirty="0">
              <a:solidFill>
                <a:srgbClr val="002060"/>
              </a:solidFill>
            </a:endParaRPr>
          </a:p>
        </p:txBody>
      </p:sp>
      <p:pic>
        <p:nvPicPr>
          <p:cNvPr id="5" name="Picture 4" descr="Picture of an individual holding a smartphone with a chatbot hovering above it asking &quot;What can I help you with?&quot; Modified from ©panuwat - stock.adobe.com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0941" y="1952038"/>
            <a:ext cx="2038839" cy="124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651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16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50" y="198784"/>
            <a:ext cx="11469100" cy="68421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CA" sz="3450" dirty="0"/>
              <a:t>Étude 4. Réunions du Conseil consultatif - Résultats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3959" y="1268760"/>
            <a:ext cx="11284083" cy="508442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CA" dirty="0"/>
              <a:t>Outils d’IA utilisés par les étudiants de niveau postsecondaire – suite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Régulation émotionnelle, santé mentale et médicale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Outils basés sur des applis de l’IA donnant une assistance ponctuelle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fr-CA" noProof="0" dirty="0"/>
              <a:t>Brain in Hand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fr-CA" noProof="0" dirty="0" err="1"/>
              <a:t>Empower</a:t>
            </a:r>
            <a:r>
              <a:rPr lang="fr-CA" noProof="0" dirty="0"/>
              <a:t> Me</a:t>
            </a:r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fr-CA" noProof="0" dirty="0" err="1"/>
              <a:t>SeizAlarm</a:t>
            </a:r>
            <a:r>
              <a:rPr lang="fr-CA" noProof="0" dirty="0"/>
              <a:t>, </a:t>
            </a:r>
            <a:r>
              <a:rPr lang="fr-CA" noProof="0" dirty="0" err="1"/>
              <a:t>My</a:t>
            </a:r>
            <a:r>
              <a:rPr lang="fr-CA" noProof="0" dirty="0"/>
              <a:t> </a:t>
            </a:r>
            <a:r>
              <a:rPr lang="fr-CA" noProof="0" dirty="0" err="1"/>
              <a:t>Medic</a:t>
            </a:r>
            <a:r>
              <a:rPr lang="fr-CA" noProof="0" dirty="0"/>
              <a:t> Watch, and Smart-Watch </a:t>
            </a:r>
            <a:r>
              <a:rPr lang="fr-CA" noProof="0" dirty="0" err="1"/>
              <a:t>Inspyre</a:t>
            </a:r>
            <a:endParaRPr lang="fr-CA" noProof="0" dirty="0"/>
          </a:p>
          <a:p>
            <a:pPr lvl="3">
              <a:spcBef>
                <a:spcPts val="600"/>
              </a:spcBef>
              <a:spcAft>
                <a:spcPts val="600"/>
              </a:spcAft>
            </a:pPr>
            <a:r>
              <a:rPr lang="fr-CA" b="1" noProof="0" dirty="0" err="1"/>
              <a:t>Woebot</a:t>
            </a:r>
            <a:endParaRPr lang="fr-CA" b="1" noProof="0" dirty="0"/>
          </a:p>
        </p:txBody>
      </p:sp>
    </p:spTree>
    <p:extLst>
      <p:ext uri="{BB962C8B-B14F-4D97-AF65-F5344CB8AC3E}">
        <p14:creationId xmlns:p14="http://schemas.microsoft.com/office/powerpoint/2010/main" val="295312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17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963" y="239509"/>
            <a:ext cx="11568074" cy="684213"/>
          </a:xfrm>
        </p:spPr>
        <p:txBody>
          <a:bodyPr/>
          <a:lstStyle/>
          <a:p>
            <a:r>
              <a:rPr lang="fr-CA" sz="3450" dirty="0"/>
              <a:t>Étude 4. Réunions du Conseil consultatif - Résultats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0960" y="1226773"/>
            <a:ext cx="11810081" cy="5126407"/>
          </a:xfrm>
        </p:spPr>
        <p:txBody>
          <a:bodyPr/>
          <a:lstStyle/>
          <a:p>
            <a:pPr lvl="1">
              <a:spcBef>
                <a:spcPts val="1200"/>
              </a:spcBef>
            </a:pPr>
            <a:r>
              <a:rPr lang="fr-CA" sz="3600" dirty="0"/>
              <a:t>Outils d’IA utilisés par les étudiants de niveau postsecondaire – suite
</a:t>
            </a:r>
            <a:r>
              <a:rPr lang="fr-CA" dirty="0">
                <a:solidFill>
                  <a:srgbClr val="002060"/>
                </a:solidFill>
              </a:rPr>
              <a:t>Les outils augmentent la vitesse et améliorent l’efficacité de la saisie de texte</a:t>
            </a:r>
            <a:endParaRPr lang="fr-CA" noProof="0" dirty="0">
              <a:solidFill>
                <a:srgbClr val="002060"/>
              </a:solidFill>
            </a:endParaRPr>
          </a:p>
          <a:p>
            <a:pPr lvl="3">
              <a:spcBef>
                <a:spcPts val="1200"/>
              </a:spcBef>
            </a:pPr>
            <a:r>
              <a:rPr lang="fr-CA" sz="2800" noProof="0" dirty="0" err="1">
                <a:solidFill>
                  <a:srgbClr val="002060"/>
                </a:solidFill>
              </a:rPr>
              <a:t>SwiftKey</a:t>
            </a:r>
            <a:r>
              <a:rPr lang="fr-CA" sz="2800" noProof="0" dirty="0">
                <a:solidFill>
                  <a:srgbClr val="002060"/>
                </a:solidFill>
              </a:rPr>
              <a:t> and </a:t>
            </a:r>
            <a:r>
              <a:rPr lang="fr-CA" sz="2800" noProof="0" dirty="0" err="1">
                <a:solidFill>
                  <a:srgbClr val="002060"/>
                </a:solidFill>
              </a:rPr>
              <a:t>FlickType</a:t>
            </a:r>
            <a:endParaRPr lang="fr-CA" sz="2800" noProof="0" dirty="0">
              <a:solidFill>
                <a:srgbClr val="002060"/>
              </a:solidFill>
            </a:endParaRPr>
          </a:p>
          <a:p>
            <a:pPr lvl="3">
              <a:spcBef>
                <a:spcPts val="1200"/>
              </a:spcBef>
            </a:pPr>
            <a:r>
              <a:rPr lang="fr-CA" sz="2800" b="1" noProof="0" dirty="0">
                <a:solidFill>
                  <a:srgbClr val="002060"/>
                </a:solidFill>
              </a:rPr>
              <a:t>UNI</a:t>
            </a:r>
          </a:p>
          <a:p>
            <a:pPr lvl="3">
              <a:spcBef>
                <a:spcPts val="1200"/>
              </a:spcBef>
            </a:pPr>
            <a:r>
              <a:rPr lang="fr-CA" sz="2800" noProof="0" dirty="0">
                <a:solidFill>
                  <a:srgbClr val="002060"/>
                </a:solidFill>
              </a:rPr>
              <a:t>Word </a:t>
            </a:r>
            <a:r>
              <a:rPr lang="fr-CA" sz="2800" noProof="0" dirty="0" err="1">
                <a:solidFill>
                  <a:srgbClr val="002060"/>
                </a:solidFill>
              </a:rPr>
              <a:t>prediction</a:t>
            </a:r>
            <a:endParaRPr lang="fr-CA" sz="2800" noProof="0" dirty="0">
              <a:solidFill>
                <a:srgbClr val="002060"/>
              </a:solidFill>
            </a:endParaRPr>
          </a:p>
        </p:txBody>
      </p:sp>
      <p:pic>
        <p:nvPicPr>
          <p:cNvPr id="5" name="Picture 4" descr="Picture of a text on a smartphone where the individual has input the letters &quot;Th&quot; and the keyboard provides three options to complete the word &quot;Th,&quot; &quot;The,&quot; and &quot;Thanks.&quot; Copyright is https://www.samsung.com/nz/support/mobile-devices/how-can-i-personalise-and-turn-predictive-text-on-and-off-on-my-samsung-galaxy-device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2090" y="3965689"/>
            <a:ext cx="3653756" cy="200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0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617"/>
    </mc:Choice>
    <mc:Fallback xmlns="">
      <p:transition spd="slow" advTm="56617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FBBCB-DD18-499B-9B7A-BE12809219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18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CBC33-B4BB-4B3C-B35B-80749A8CB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12" y="281522"/>
            <a:ext cx="11440577" cy="684213"/>
          </a:xfrm>
        </p:spPr>
        <p:txBody>
          <a:bodyPr/>
          <a:lstStyle/>
          <a:p>
            <a:r>
              <a:rPr lang="fr-CA" sz="3450" dirty="0"/>
              <a:t>Étude 4. Réunions du Conseil consultatif - Résultats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3185-3886-4F14-BB8C-D929C342A5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2993" y="1132150"/>
            <a:ext cx="11766015" cy="4888200"/>
          </a:xfrm>
        </p:spPr>
        <p:txBody>
          <a:bodyPr/>
          <a:lstStyle/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fr-CA" sz="3600" dirty="0">
                <a:solidFill>
                  <a:srgbClr val="002060"/>
                </a:solidFill>
              </a:rPr>
              <a:t>Outils d’IA utilisés par les étudiants de niveau postsecondaire – suite</a:t>
            </a:r>
          </a:p>
          <a:p>
            <a:pPr lvl="2">
              <a:spcBef>
                <a:spcPts val="800"/>
              </a:spcBef>
              <a:spcAft>
                <a:spcPts val="800"/>
              </a:spcAft>
            </a:pPr>
            <a:r>
              <a:rPr lang="fr-CA" sz="3200" dirty="0">
                <a:solidFill>
                  <a:srgbClr val="002060"/>
                </a:solidFill>
              </a:rPr>
              <a:t>Accès à l’information visuelle/textuelle en format alternatif</a:t>
            </a:r>
          </a:p>
          <a:p>
            <a:pPr lvl="3">
              <a:spcBef>
                <a:spcPts val="800"/>
              </a:spcBef>
              <a:spcAft>
                <a:spcPts val="800"/>
              </a:spcAft>
            </a:pPr>
            <a:r>
              <a:rPr lang="fr-CA" sz="2800" noProof="0" dirty="0" err="1">
                <a:solidFill>
                  <a:srgbClr val="002060"/>
                </a:solidFill>
              </a:rPr>
              <a:t>Seeing</a:t>
            </a:r>
            <a:r>
              <a:rPr lang="fr-CA" sz="2800" noProof="0" dirty="0">
                <a:solidFill>
                  <a:srgbClr val="002060"/>
                </a:solidFill>
              </a:rPr>
              <a:t> AI and Office Lens</a:t>
            </a:r>
          </a:p>
          <a:p>
            <a:pPr lvl="3">
              <a:spcBef>
                <a:spcPts val="800"/>
              </a:spcBef>
              <a:spcAft>
                <a:spcPts val="800"/>
              </a:spcAft>
            </a:pPr>
            <a:r>
              <a:rPr lang="fr-CA" sz="2800" b="1" noProof="0" dirty="0">
                <a:solidFill>
                  <a:srgbClr val="002060"/>
                </a:solidFill>
              </a:rPr>
              <a:t>SMMRY or </a:t>
            </a:r>
            <a:r>
              <a:rPr lang="fr-CA" sz="2800" b="1" noProof="0" dirty="0" err="1">
                <a:solidFill>
                  <a:srgbClr val="002060"/>
                </a:solidFill>
              </a:rPr>
              <a:t>Reddit’s</a:t>
            </a:r>
            <a:r>
              <a:rPr lang="fr-CA" sz="2800" b="1" noProof="0" dirty="0">
                <a:solidFill>
                  <a:srgbClr val="002060"/>
                </a:solidFill>
              </a:rPr>
              <a:t> </a:t>
            </a:r>
            <a:r>
              <a:rPr lang="fr-CA" sz="2800" b="1" noProof="0" dirty="0" err="1">
                <a:solidFill>
                  <a:srgbClr val="002060"/>
                </a:solidFill>
              </a:rPr>
              <a:t>AutoTLDR</a:t>
            </a:r>
            <a:r>
              <a:rPr lang="fr-CA" sz="2800" b="1" noProof="0" dirty="0">
                <a:solidFill>
                  <a:srgbClr val="002060"/>
                </a:solidFill>
              </a:rPr>
              <a:t> ”bot”</a:t>
            </a:r>
          </a:p>
          <a:p>
            <a:pPr lvl="3">
              <a:spcBef>
                <a:spcPts val="800"/>
              </a:spcBef>
              <a:spcAft>
                <a:spcPts val="800"/>
              </a:spcAft>
            </a:pPr>
            <a:r>
              <a:rPr lang="fr-CA" sz="2800" noProof="0" dirty="0" err="1">
                <a:solidFill>
                  <a:srgbClr val="002060"/>
                </a:solidFill>
              </a:rPr>
              <a:t>OrCam</a:t>
            </a:r>
            <a:endParaRPr lang="fr-CA" sz="2800" noProof="0" dirty="0">
              <a:solidFill>
                <a:srgbClr val="002060"/>
              </a:solidFill>
            </a:endParaRPr>
          </a:p>
          <a:p>
            <a:pPr lvl="3">
              <a:spcBef>
                <a:spcPts val="800"/>
              </a:spcBef>
              <a:spcAft>
                <a:spcPts val="800"/>
              </a:spcAft>
            </a:pPr>
            <a:r>
              <a:rPr lang="fr-CA" sz="2800" noProof="0" dirty="0" err="1">
                <a:solidFill>
                  <a:srgbClr val="002060"/>
                </a:solidFill>
              </a:rPr>
              <a:t>CamFind</a:t>
            </a:r>
            <a:endParaRPr lang="fr-CA" sz="2800" noProof="0" dirty="0">
              <a:solidFill>
                <a:srgbClr val="002060"/>
              </a:solidFill>
            </a:endParaRPr>
          </a:p>
          <a:p>
            <a:pPr marL="593710" lvl="2" indent="0">
              <a:spcBef>
                <a:spcPts val="800"/>
              </a:spcBef>
              <a:buNone/>
            </a:pPr>
            <a:endParaRPr lang="en-US" sz="3200" noProof="0" dirty="0">
              <a:solidFill>
                <a:srgbClr val="002060"/>
              </a:solidFill>
            </a:endParaRPr>
          </a:p>
        </p:txBody>
      </p:sp>
      <p:pic>
        <p:nvPicPr>
          <p:cNvPr id="6" name="Picture 5" descr="Picture of a person taking a photo of text on an envelope with their smartphone. Copyright is https://www.microsoft.com/en-us/garage/wall-of-fame/seeing-ai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4408" y="3706774"/>
            <a:ext cx="3728809" cy="221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85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019"/>
    </mc:Choice>
    <mc:Fallback xmlns="">
      <p:transition spd="slow" advTm="69019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73504-D04F-40DB-90C6-194EA5AC0B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19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ADB209-72E0-4416-A6A9-625E6025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224" y="154293"/>
            <a:ext cx="11797552" cy="730960"/>
          </a:xfrm>
        </p:spPr>
        <p:txBody>
          <a:bodyPr/>
          <a:lstStyle/>
          <a:p>
            <a:r>
              <a:rPr lang="fr-CA" sz="3450" dirty="0"/>
              <a:t>Étude 4. Réunions du Conseil consultatif - Résultats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E0B2A-08E5-4CB0-A99A-FDA036853B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33846" y="1268760"/>
            <a:ext cx="10924309" cy="4888200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fr-CA" dirty="0"/>
              <a:t>Outils d’IA utilisés par les étudiants de niveau postsecondaire – suite</a:t>
            </a:r>
          </a:p>
          <a:p>
            <a:pPr lvl="1">
              <a:spcBef>
                <a:spcPts val="1600"/>
              </a:spcBef>
            </a:pPr>
            <a:r>
              <a:rPr lang="fr-CA" dirty="0"/>
              <a:t>Accès à l’information dans divers formats</a:t>
            </a:r>
          </a:p>
          <a:p>
            <a:pPr lvl="2">
              <a:spcBef>
                <a:spcPts val="1600"/>
              </a:spcBef>
            </a:pPr>
            <a:r>
              <a:rPr lang="fr-CA" dirty="0"/>
              <a:t>Sous-titrage</a:t>
            </a:r>
            <a:endParaRPr lang="fr-CA" noProof="0" dirty="0"/>
          </a:p>
          <a:p>
            <a:pPr lvl="2">
              <a:spcBef>
                <a:spcPts val="1600"/>
              </a:spcBef>
            </a:pPr>
            <a:r>
              <a:rPr lang="fr-CA" dirty="0"/>
              <a:t>Fonction de dictée intégrée
Just </a:t>
            </a:r>
            <a:r>
              <a:rPr lang="fr-CA" noProof="0" dirty="0" err="1"/>
              <a:t>Press</a:t>
            </a:r>
            <a:r>
              <a:rPr lang="fr-CA" noProof="0" dirty="0"/>
              <a:t> Record</a:t>
            </a:r>
          </a:p>
          <a:p>
            <a:pPr lvl="2">
              <a:spcBef>
                <a:spcPts val="1600"/>
              </a:spcBef>
            </a:pPr>
            <a:r>
              <a:rPr lang="fr-CA" b="1" noProof="0" dirty="0" err="1"/>
              <a:t>Voiceitt</a:t>
            </a:r>
            <a:endParaRPr lang="fr-CA" b="1" noProof="0" dirty="0"/>
          </a:p>
        </p:txBody>
      </p:sp>
      <p:pic>
        <p:nvPicPr>
          <p:cNvPr id="6" name="Picture 5" descr="Picture of a speech bubble with an arrow going from it to a written document. Copyright is https://cloud.ibm.com/catalog/services/speech-to-tex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919" y="3536242"/>
            <a:ext cx="2427556" cy="242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22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786"/>
    </mc:Choice>
    <mc:Fallback xmlns="">
      <p:transition spd="slow" advTm="3878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32" indent="-28574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2971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160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349" indent="-228594"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537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726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8914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103" indent="-22859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fld id="{8F8F8B03-436C-4694-876F-0660F5DD90A0}" type="slidenum">
              <a:rPr lang="fr-FR" altLang="fr-FR" sz="1400">
                <a:solidFill>
                  <a:srgbClr val="0033CC"/>
                </a:solidFill>
                <a:latin typeface="Arial" charset="0"/>
              </a:rPr>
              <a:pPr/>
              <a:t>2</a:t>
            </a:fld>
            <a:endParaRPr lang="fr-FR" altLang="fr-FR" sz="14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44688" y="206783"/>
            <a:ext cx="8302625" cy="684213"/>
          </a:xfrm>
        </p:spPr>
        <p:txBody>
          <a:bodyPr/>
          <a:lstStyle/>
          <a:p>
            <a:pPr>
              <a:defRPr/>
            </a:pPr>
            <a:r>
              <a:rPr lang="fr-CA" altLang="en-US" dirty="0"/>
              <a:t> Objectifs de présentation</a:t>
            </a:r>
            <a:endParaRPr lang="fr-CA" dirty="0">
              <a:effectLst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5418" y="1016871"/>
            <a:ext cx="11581165" cy="5210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1950" indent="-3619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6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8650" indent="-35401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32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5350" indent="-3016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8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162050" indent="-2936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4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438275" indent="-2952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33CC"/>
              </a:buClr>
              <a:buSzPct val="110000"/>
              <a:buFont typeface="Arial" charset="0"/>
              <a:buChar char="•"/>
              <a:defRPr sz="2000" kern="1200">
                <a:solidFill>
                  <a:srgbClr val="072C6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CA" sz="3400" dirty="0">
                <a:solidFill>
                  <a:srgbClr val="002060"/>
                </a:solidFill>
              </a:rPr>
              <a:t>Quel est le potentiel des technologies basées sur l’IA pour les ÉSH du post-secondaire?
Résultats de 4 études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fr-CA" sz="3100" dirty="0">
                <a:solidFill>
                  <a:srgbClr val="002060"/>
                </a:solidFill>
              </a:rPr>
              <a:t>2 études sur les ÉSH et les étudiants sans handicap  </a:t>
            </a:r>
          </a:p>
          <a:p>
            <a:pPr lvl="2">
              <a:spcBef>
                <a:spcPts val="600"/>
              </a:spcBef>
              <a:spcAft>
                <a:spcPts val="0"/>
              </a:spcAft>
            </a:pPr>
            <a:r>
              <a:rPr lang="fr-CA" sz="2700" dirty="0">
                <a:solidFill>
                  <a:srgbClr val="002060"/>
                </a:solidFill>
              </a:rPr>
              <a:t>Quelles technologies basées sur l’IA sont utilisées durant la Covid-19
Comment les étudiants utilisent-ils les assistants intelligents virtuels (AIV) pour les travaux scolaires?</a:t>
            </a:r>
          </a:p>
          <a:p>
            <a:pPr lvl="1">
              <a:spcAft>
                <a:spcPts val="0"/>
              </a:spcAft>
            </a:pPr>
            <a:r>
              <a:rPr lang="fr-CA" sz="3100" dirty="0">
                <a:solidFill>
                  <a:srgbClr val="002060"/>
                </a:solidFill>
              </a:rPr>
              <a:t>1 Revue systématique</a:t>
            </a:r>
          </a:p>
          <a:p>
            <a:pPr lvl="1">
              <a:spcAft>
                <a:spcPts val="0"/>
              </a:spcAft>
            </a:pPr>
            <a:r>
              <a:rPr lang="fr-CA" sz="3100" dirty="0">
                <a:solidFill>
                  <a:srgbClr val="002060"/>
                </a:solidFill>
              </a:rPr>
              <a:t>1 Réunion du Conseil consultatif</a:t>
            </a:r>
          </a:p>
          <a:p>
            <a:pPr>
              <a:spcAft>
                <a:spcPts val="0"/>
              </a:spcAft>
            </a:pPr>
            <a:r>
              <a:rPr lang="fr-CA" sz="3400" dirty="0">
                <a:solidFill>
                  <a:srgbClr val="002060"/>
                </a:solidFill>
              </a:rPr>
              <a:t>Implications</a:t>
            </a:r>
            <a:endParaRPr lang="en-US" sz="34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5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3500" dirty="0">
              <a:solidFill>
                <a:srgbClr val="002060"/>
              </a:solidFill>
            </a:endParaRPr>
          </a:p>
        </p:txBody>
      </p:sp>
      <p:pic>
        <p:nvPicPr>
          <p:cNvPr id="6" name="Picture 2" descr="Picture of a cartoon man checking off items on a checklist. Copyright is http://www.analyticstool.com/" title="Cartoon man checking off items on a checklis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205191" y="1790402"/>
            <a:ext cx="1660331" cy="1153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3922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20</a:t>
            </a:fld>
            <a:endParaRPr lang="fr-FR" altLang="fr-F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5" y="144331"/>
            <a:ext cx="12068070" cy="684213"/>
          </a:xfrm>
        </p:spPr>
        <p:txBody>
          <a:bodyPr/>
          <a:lstStyle/>
          <a:p>
            <a:r>
              <a:rPr lang="fr-CA" sz="3450" dirty="0"/>
              <a:t>Étude 4. Réunions du Conseil consultatif -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61741" y="1268760"/>
            <a:ext cx="11468519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CA" sz="3500" dirty="0"/>
              <a:t>Améliorer la fonctionnalité des technologies existantes</a:t>
            </a:r>
          </a:p>
          <a:p>
            <a:pPr lvl="1">
              <a:spcAft>
                <a:spcPts val="600"/>
              </a:spcAft>
            </a:pPr>
            <a:r>
              <a:rPr lang="fr-CA" dirty="0"/>
              <a:t>Préoccupations de confidentialité et de sécurité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Inclure les ÉSH </a:t>
            </a:r>
            <a:r>
              <a:rPr lang="fr-CA"/>
              <a:t>dans l’ensemble des </a:t>
            </a:r>
            <a:r>
              <a:rPr lang="fr-CA" dirty="0"/>
              <a:t>données de formation
Rendre disponibles des informations sur les technologies basées sur l’IA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Documents de formation accessibles (p. ex., YouTube, Google)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Les ÉSH sont des parties prenantes clés dans le développement de l’IA</a:t>
            </a:r>
            <a:endParaRPr lang="en-US" dirty="0"/>
          </a:p>
          <a:p>
            <a:pPr lvl="2"/>
            <a:endParaRPr lang="en-US" dirty="0"/>
          </a:p>
          <a:p>
            <a:pPr lvl="1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8020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>
            <a:spLocks noGrp="1"/>
          </p:cNvSpPr>
          <p:nvPr>
            <p:ph type="sldNum" idx="12"/>
          </p:nvPr>
        </p:nvSpPr>
        <p:spPr>
          <a:xfrm>
            <a:off x="11037908" y="6333080"/>
            <a:ext cx="514351" cy="385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21</a:t>
            </a:fld>
            <a:endParaRPr dirty="0"/>
          </a:p>
        </p:txBody>
      </p:sp>
      <p:sp>
        <p:nvSpPr>
          <p:cNvPr id="192" name="Google Shape;192;p24"/>
          <p:cNvSpPr txBox="1">
            <a:spLocks noGrp="1"/>
          </p:cNvSpPr>
          <p:nvPr>
            <p:ph type="title"/>
          </p:nvPr>
        </p:nvSpPr>
        <p:spPr>
          <a:xfrm>
            <a:off x="1981200" y="188642"/>
            <a:ext cx="8229600" cy="68421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numCol="1" anchor="b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CA" dirty="0"/>
              <a:t>Merci! Des questions 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410DD-02E1-472E-AA80-8C6B9E4A9220}"/>
              </a:ext>
            </a:extLst>
          </p:cNvPr>
          <p:cNvSpPr txBox="1"/>
          <p:nvPr/>
        </p:nvSpPr>
        <p:spPr>
          <a:xfrm>
            <a:off x="1177332" y="4398273"/>
            <a:ext cx="98373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800" dirty="0">
                <a:solidFill>
                  <a:srgbClr val="002060"/>
                </a:solidFill>
              </a:rPr>
              <a:t>Réseau de Recherche Adaptech 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  <a:r>
              <a:rPr lang="en-US" sz="2800" dirty="0">
                <a:solidFill>
                  <a:srgbClr val="002060"/>
                </a:solidFill>
                <a:hlinkClick r:id="rId3" tooltip="www.adaptech.org"/>
              </a:rPr>
              <a:t>www.adaptech.org</a:t>
            </a:r>
            <a:endParaRPr lang="en-US" sz="2800" dirty="0">
              <a:solidFill>
                <a:srgbClr val="002060"/>
              </a:solidFill>
            </a:endParaRPr>
          </a:p>
          <a:p>
            <a:pPr algn="ctr"/>
            <a:r>
              <a:rPr lang="en-CA" sz="2800" dirty="0">
                <a:solidFill>
                  <a:srgbClr val="002060"/>
                </a:solidFill>
              </a:rPr>
              <a:t>Catherine Fichten : </a:t>
            </a:r>
            <a:r>
              <a:rPr lang="en-CA" sz="2800" dirty="0">
                <a:solidFill>
                  <a:srgbClr val="002060"/>
                </a:solidFill>
                <a:hlinkClick r:id="rId4" tooltip="catherine.fichten@mcgill.ca"/>
              </a:rPr>
              <a:t>catherine.fichten@mcgill.ca</a:t>
            </a:r>
            <a:endParaRPr lang="en-CA" sz="2800" dirty="0">
              <a:solidFill>
                <a:srgbClr val="002060"/>
              </a:solidFill>
            </a:endParaRP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Mary Jorgensen : </a:t>
            </a:r>
            <a:r>
              <a:rPr lang="en-US" sz="2800" u="sng" dirty="0">
                <a:solidFill>
                  <a:srgbClr val="0033CC"/>
                </a:solidFill>
                <a:hlinkClick r:id="rId5" tooltip="mjorgensen@dawsoncollege.qc.ca"/>
              </a:rPr>
              <a:t>mjorgensen</a:t>
            </a:r>
            <a:r>
              <a:rPr lang="en-US" sz="2800" dirty="0">
                <a:solidFill>
                  <a:srgbClr val="002060"/>
                </a:solidFill>
                <a:hlinkClick r:id="rId5" tooltip="mjorgensen@dawsoncollege.qc.ca"/>
              </a:rPr>
              <a:t>@dawsoncollege.qc.ca</a:t>
            </a:r>
            <a:endParaRPr lang="en-CA" sz="28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585B3C-04F4-4797-B9CC-120859CA638A}"/>
              </a:ext>
            </a:extLst>
          </p:cNvPr>
          <p:cNvSpPr txBox="1"/>
          <p:nvPr/>
        </p:nvSpPr>
        <p:spPr>
          <a:xfrm>
            <a:off x="6122962" y="1431895"/>
            <a:ext cx="542929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>
                <a:solidFill>
                  <a:srgbClr val="002060"/>
                </a:solidFill>
              </a:rPr>
              <a:t>Liste des technologies basée sur l’IA </a:t>
            </a:r>
            <a:r>
              <a:rPr lang="en-US" dirty="0">
                <a:solidFill>
                  <a:srgbClr val="002060"/>
                </a:solidFill>
              </a:rPr>
              <a:t>: </a:t>
            </a:r>
            <a:r>
              <a:rPr lang="en-US" dirty="0">
                <a:solidFill>
                  <a:srgbClr val="002060"/>
                </a:solidFill>
                <a:hlinkClick r:id="rId6" tooltip="https://adaptech.org/research/how-can-virtual-assistants-and-ai-based-smartphone-apps-help-post-secondary-students-with-disabilities-succeed-in-their-studies"/>
              </a:rPr>
              <a:t>https://adaptech.org/research/how-can-virtual-assistants-and-ai-based-smartphone-apps-help-post-secondary-students-with-disabilities-succeed-in-their-studies</a:t>
            </a:r>
            <a:r>
              <a:rPr lang="en-US" dirty="0">
                <a:solidFill>
                  <a:srgbClr val="002060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6" name="Content Placeholder 5" descr="Merci WordCloud&#10;Copyright https://www.google.com/imgres?imgurl=https%3A%2F%2Fen.pimg.jp%2F046%2F457%2F851%2F1%2F46457851.jpg&amp;imgrefurl=https%3A%2F%2Fwww.pixtastock.com%2Fillustration%2F46457851&amp;tbnid=khCrOa2ogPwVfM&amp;vet=12ahUKEwjmqaeUgObvAhX2A50JHVkFAAgQMygAegUIARDFAQ..i&amp;docid=rpHrwG2Vq86CCM&amp;w=450&amp;h=356&amp;q=google%20stock%20images%20wordcloud%20merci&amp;ved=2ahUKEwjmqaeUgObvAhX2A50JHVkFAAgQMygAegUIARDFAQ">
            <a:extLst>
              <a:ext uri="{FF2B5EF4-FFF2-40B4-BE49-F238E27FC236}">
                <a16:creationId xmlns:a16="http://schemas.microsoft.com/office/drawing/2014/main" id="{B278F5C3-78F1-4103-A16B-208CD13FCB78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66" y="1443188"/>
            <a:ext cx="3712308" cy="2865101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88"/>
    </mc:Choice>
    <mc:Fallback xmlns="">
      <p:transition spd="slow" advTm="628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7CB6B-58DB-4BF9-AF62-21B6CB34FB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3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F83C94-3801-48A9-BF6A-AD85A44FE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4331"/>
            <a:ext cx="10972800" cy="684213"/>
          </a:xfrm>
        </p:spPr>
        <p:txBody>
          <a:bodyPr/>
          <a:lstStyle/>
          <a:p>
            <a:r>
              <a:rPr lang="fr-CA" sz="3750" dirty="0"/>
              <a:t>Étude 1. Pandémie de la Covid-19 - Méthode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06814-A241-40A3-AA20-AB50AFF4BD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68760"/>
            <a:ext cx="10972800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CA" noProof="0" dirty="0"/>
              <a:t>L’objectif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Technologies utilisées pour faire des travaux scolaires?
Méthode</a:t>
            </a:r>
            <a:endParaRPr lang="fr-CA" noProof="0" dirty="0"/>
          </a:p>
          <a:p>
            <a:pPr lvl="1">
              <a:spcBef>
                <a:spcPts val="1200"/>
              </a:spcBef>
            </a:pPr>
            <a:r>
              <a:rPr lang="fr-CA" dirty="0"/>
              <a:t>163 ÉSH  
74 étudiants sans handicap</a:t>
            </a:r>
            <a:r>
              <a:rPr lang="fr-CA" noProof="0" dirty="0"/>
              <a:t>    </a:t>
            </a:r>
          </a:p>
          <a:p>
            <a:pPr lvl="1">
              <a:spcBef>
                <a:spcPts val="1200"/>
              </a:spcBef>
            </a:pPr>
            <a:r>
              <a:rPr lang="fr-CA" noProof="0" dirty="0" err="1"/>
              <a:t>LimeSurvey</a:t>
            </a:r>
            <a:endParaRPr lang="fr-CA" noProof="0" dirty="0"/>
          </a:p>
        </p:txBody>
      </p:sp>
    </p:spTree>
    <p:extLst>
      <p:ext uri="{BB962C8B-B14F-4D97-AF65-F5344CB8AC3E}">
        <p14:creationId xmlns:p14="http://schemas.microsoft.com/office/powerpoint/2010/main" val="236325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7E91C-2818-4438-B440-3F3AC692E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4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86A118-0198-495E-9E49-1A92CF70A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1"/>
            <a:ext cx="10972800" cy="684213"/>
          </a:xfrm>
        </p:spPr>
        <p:txBody>
          <a:bodyPr/>
          <a:lstStyle/>
          <a:p>
            <a:r>
              <a:rPr lang="fr-CA" sz="3700" dirty="0"/>
              <a:t>Étude 1. Pandémie de la Covid-19 - Résultats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5051-2FAE-4FEB-B2E7-7976F6EB2C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8054" y="1150797"/>
            <a:ext cx="11615893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CA" sz="3200" dirty="0"/>
              <a:t>Zoom - peut inclure sous-titrage (« </a:t>
            </a:r>
            <a:r>
              <a:rPr lang="fr-CA" sz="3200" dirty="0" err="1"/>
              <a:t>craptions</a:t>
            </a:r>
            <a:r>
              <a:rPr lang="fr-CA" sz="3200" dirty="0"/>
              <a:t> »)</a:t>
            </a:r>
          </a:p>
          <a:p>
            <a:pPr>
              <a:spcAft>
                <a:spcPts val="600"/>
              </a:spcAft>
            </a:pPr>
            <a:r>
              <a:rPr lang="fr-CA" sz="3200" dirty="0"/>
              <a:t>Google Docs – synthèse vocale, collaboration</a:t>
            </a:r>
          </a:p>
          <a:p>
            <a:pPr>
              <a:spcAft>
                <a:spcPts val="600"/>
              </a:spcAft>
            </a:pPr>
            <a:r>
              <a:rPr lang="fr-CA" sz="3200" dirty="0"/>
              <a:t>Microsoft Word – synthèse vocale, grammaire, orthographe </a:t>
            </a:r>
          </a:p>
          <a:p>
            <a:pPr>
              <a:spcAft>
                <a:spcPts val="600"/>
              </a:spcAft>
            </a:pPr>
            <a:r>
              <a:rPr lang="fr-CA" sz="3200" dirty="0"/>
              <a:t>Calendriers – rappels, alertes </a:t>
            </a:r>
          </a:p>
          <a:p>
            <a:pPr>
              <a:spcAft>
                <a:spcPts val="600"/>
              </a:spcAft>
            </a:pPr>
            <a:r>
              <a:rPr lang="fr-CA" sz="3200" dirty="0"/>
              <a:t>Microsoft Teams – sous-titrage et transcription (avec Stream)</a:t>
            </a:r>
          </a:p>
          <a:p>
            <a:pPr>
              <a:spcAft>
                <a:spcPts val="600"/>
              </a:spcAft>
            </a:pPr>
            <a:r>
              <a:rPr lang="fr-CA" sz="3200" dirty="0"/>
              <a:t>Office suites (Google, Microsoft)</a:t>
            </a:r>
            <a:endParaRPr lang="fr-CA" sz="2800" dirty="0"/>
          </a:p>
          <a:p>
            <a:pPr>
              <a:spcAft>
                <a:spcPts val="600"/>
              </a:spcAft>
            </a:pPr>
            <a:r>
              <a:rPr lang="fr-CA" sz="3200" dirty="0"/>
              <a:t>Liste des tâches et prise de notes (fonctionne sur plusieurs plates-formes)</a:t>
            </a:r>
          </a:p>
        </p:txBody>
      </p:sp>
    </p:spTree>
    <p:extLst>
      <p:ext uri="{BB962C8B-B14F-4D97-AF65-F5344CB8AC3E}">
        <p14:creationId xmlns:p14="http://schemas.microsoft.com/office/powerpoint/2010/main" val="2080657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10D42-9941-427E-8E61-CB375AB4F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5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0A1D41-7113-472C-B398-FEF6C1D1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4331"/>
            <a:ext cx="10972800" cy="684213"/>
          </a:xfrm>
        </p:spPr>
        <p:txBody>
          <a:bodyPr/>
          <a:lstStyle/>
          <a:p>
            <a:r>
              <a:rPr lang="fr-CA" sz="3550" dirty="0"/>
              <a:t>Étude 1. Pandémie de la Covid-19 -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10F8E-D9C9-4872-BF36-827885F8DB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7714" y="1268760"/>
            <a:ext cx="11756572" cy="488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CA" dirty="0"/>
              <a:t>La plupart ont bien fonctionné 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Pour les deux groupes d’étudiants</a:t>
            </a:r>
          </a:p>
          <a:p>
            <a:pPr>
              <a:spcBef>
                <a:spcPts val="1200"/>
              </a:spcBef>
            </a:pPr>
            <a:r>
              <a:rPr lang="fr-CA" dirty="0"/>
              <a:t>Mais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Zoom a eu des problèmes pour plus de 1/3 des étudiants</a:t>
            </a:r>
          </a:p>
          <a:p>
            <a:pPr lvl="1">
              <a:spcBef>
                <a:spcPts val="1200"/>
              </a:spcBef>
            </a:pPr>
            <a:r>
              <a:rPr lang="fr-CA" sz="3100" dirty="0"/>
              <a:t>Microsoft Teams: problèmes pour ~50% des ÉSH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Lorsque qu’il y a des problèmes, plus pour les ÉSH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04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5A380-AD39-4624-AAE3-E12452295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6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59F7D-75BF-4291-AE84-804B8632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27" y="174475"/>
            <a:ext cx="11569546" cy="684213"/>
          </a:xfrm>
        </p:spPr>
        <p:txBody>
          <a:bodyPr/>
          <a:lstStyle/>
          <a:p>
            <a:r>
              <a:rPr lang="fr-CA" sz="3800" dirty="0"/>
              <a:t>Étude 2. Assistants virtuels intelligents - Méthode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9244-D54F-402B-9C99-36F92D7388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2738" y="1288856"/>
            <a:ext cx="11446525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CA" dirty="0"/>
              <a:t>Objectif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Comment les étudiants ont-ils utilisé les AIV sur des appareils mobiles?
Méthode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121 ÉSH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/>
              <a:t>51 étudiants sans handicap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 err="1"/>
              <a:t>LimeSurvey</a:t>
            </a:r>
            <a:endParaRPr lang="fr-CA" dirty="0"/>
          </a:p>
        </p:txBody>
      </p:sp>
      <p:pic>
        <p:nvPicPr>
          <p:cNvPr id="5" name="Picture 4" descr="Picture of the Amazon Alexa app on a smartphone. Copyright is https://www.dreamstime.com/photos-images/virtual-assistant.htm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6452" y="392592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54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5A380-AD39-4624-AAE3-E124522955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7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59F7D-75BF-4291-AE84-804B86329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4475"/>
            <a:ext cx="12192000" cy="684213"/>
          </a:xfrm>
        </p:spPr>
        <p:txBody>
          <a:bodyPr/>
          <a:lstStyle/>
          <a:p>
            <a:r>
              <a:rPr lang="fr-CA" sz="3700" dirty="0"/>
              <a:t>Étude 2. Assistants virtuels intelligents – Résultats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A9244-D54F-402B-9C99-36F92D7388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1288856"/>
            <a:ext cx="10972800" cy="4888200"/>
          </a:xfrm>
        </p:spPr>
        <p:txBody>
          <a:bodyPr/>
          <a:lstStyle/>
          <a:p>
            <a:r>
              <a:rPr lang="fr-CA" dirty="0"/>
              <a:t>Dans l’ensemble, peu d’utilisation de ces AIV</a:t>
            </a:r>
          </a:p>
          <a:p>
            <a:pPr lvl="1"/>
            <a:r>
              <a:rPr lang="fr-CA" dirty="0"/>
              <a:t>Proportions similaires des 2 groupes</a:t>
            </a:r>
          </a:p>
          <a:p>
            <a:pPr lvl="1"/>
            <a:r>
              <a:rPr lang="fr-CA" dirty="0"/>
              <a:t>Plus de téléphones intelligents que de tablettes
Plus d’Apple qu’Android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17" name="Table 17" descr="Table showing the use of virtual assistants. 15% of students with a disability and 8% of students without a disability use Google Assistant. 12% of students with and without a disability use Siri. 2% of students with a disability and 4% of students without a disability use Alexa. 2% of students with and without disabilities use Bixby.">
            <a:extLst>
              <a:ext uri="{FF2B5EF4-FFF2-40B4-BE49-F238E27FC236}">
                <a16:creationId xmlns:a16="http://schemas.microsoft.com/office/drawing/2014/main" id="{6F7DC719-DBE2-4157-9FD9-E799260D4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036140"/>
              </p:ext>
            </p:extLst>
          </p:nvPr>
        </p:nvGraphicFramePr>
        <p:xfrm>
          <a:off x="632871" y="3613532"/>
          <a:ext cx="10926258" cy="234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764">
                  <a:extLst>
                    <a:ext uri="{9D8B030D-6E8A-4147-A177-3AD203B41FA5}">
                      <a16:colId xmlns:a16="http://schemas.microsoft.com/office/drawing/2014/main" val="2331341549"/>
                    </a:ext>
                  </a:extLst>
                </a:gridCol>
                <a:gridCol w="3926917">
                  <a:extLst>
                    <a:ext uri="{9D8B030D-6E8A-4147-A177-3AD203B41FA5}">
                      <a16:colId xmlns:a16="http://schemas.microsoft.com/office/drawing/2014/main" val="2370744051"/>
                    </a:ext>
                  </a:extLst>
                </a:gridCol>
                <a:gridCol w="4296577">
                  <a:extLst>
                    <a:ext uri="{9D8B030D-6E8A-4147-A177-3AD203B41FA5}">
                      <a16:colId xmlns:a16="http://schemas.microsoft.com/office/drawing/2014/main" val="1663195284"/>
                    </a:ext>
                  </a:extLst>
                </a:gridCol>
              </a:tblGrid>
              <a:tr h="437039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>
                          <a:solidFill>
                            <a:schemeClr val="tx1"/>
                          </a:solidFill>
                        </a:rPr>
                        <a:t>ÉSH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sz="2400" noProof="0" dirty="0">
                          <a:solidFill>
                            <a:schemeClr val="tx1"/>
                          </a:solidFill>
                        </a:rPr>
                        <a:t>Étudiants sans handicap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94461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Google 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5892959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Siri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630661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Alexa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334682"/>
                  </a:ext>
                </a:extLst>
              </a:tr>
              <a:tr h="472210">
                <a:tc>
                  <a:txBody>
                    <a:bodyPr/>
                    <a:lstStyle/>
                    <a:p>
                      <a:r>
                        <a:rPr lang="en-US" sz="2400" dirty="0"/>
                        <a:t>Bixby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78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638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A736-41BA-4622-838F-D526E81085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8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D3CB6-5E56-4708-98AC-476DD3C8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93" y="251553"/>
            <a:ext cx="12070814" cy="684213"/>
          </a:xfrm>
        </p:spPr>
        <p:txBody>
          <a:bodyPr/>
          <a:lstStyle/>
          <a:p>
            <a:r>
              <a:rPr lang="fr-CA" sz="3700" dirty="0"/>
              <a:t>Étude 2. Assistants virtuels intelligents – Résultats 2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920C-94DE-429C-BF6D-90FCA2F9B0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7763" y="1268760"/>
            <a:ext cx="11736474" cy="4888200"/>
          </a:xfrm>
        </p:spPr>
        <p:txBody>
          <a:bodyPr/>
          <a:lstStyle/>
          <a:p>
            <a:pPr lvl="1"/>
            <a:r>
              <a:rPr lang="fr-CA" dirty="0"/>
              <a:t>Principalement </a:t>
            </a:r>
          </a:p>
          <a:p>
            <a:pPr lvl="2"/>
            <a:r>
              <a:rPr lang="fr-CA" dirty="0"/>
              <a:t>Horaire /calendriers /alertes, internet /recherche, dictionnaire</a:t>
            </a:r>
            <a:endParaRPr lang="en-US" dirty="0"/>
          </a:p>
        </p:txBody>
      </p:sp>
      <p:graphicFrame>
        <p:nvGraphicFramePr>
          <p:cNvPr id="7" name="Table 7" descr="Table showing how different virtual assistants were used. Virtual assistants were most frequently used for in the following ways: schedule / calendar/alerts/eminders, internet/ research, dictionary/definitions, and spellings. The less frequent uses include: timer, read books, calculate, and translate. ">
            <a:extLst>
              <a:ext uri="{FF2B5EF4-FFF2-40B4-BE49-F238E27FC236}">
                <a16:creationId xmlns:a16="http://schemas.microsoft.com/office/drawing/2014/main" id="{0909F9EF-37DB-414E-B2E5-5C0E0EDC5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62966"/>
              </p:ext>
            </p:extLst>
          </p:nvPr>
        </p:nvGraphicFramePr>
        <p:xfrm>
          <a:off x="994508" y="2415713"/>
          <a:ext cx="10202984" cy="3741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4366">
                  <a:extLst>
                    <a:ext uri="{9D8B030D-6E8A-4147-A177-3AD203B41FA5}">
                      <a16:colId xmlns:a16="http://schemas.microsoft.com/office/drawing/2014/main" val="3527402735"/>
                    </a:ext>
                  </a:extLst>
                </a:gridCol>
                <a:gridCol w="1141781">
                  <a:extLst>
                    <a:ext uri="{9D8B030D-6E8A-4147-A177-3AD203B41FA5}">
                      <a16:colId xmlns:a16="http://schemas.microsoft.com/office/drawing/2014/main" val="2272101494"/>
                    </a:ext>
                  </a:extLst>
                </a:gridCol>
                <a:gridCol w="1493907">
                  <a:extLst>
                    <a:ext uri="{9D8B030D-6E8A-4147-A177-3AD203B41FA5}">
                      <a16:colId xmlns:a16="http://schemas.microsoft.com/office/drawing/2014/main" val="1361713474"/>
                    </a:ext>
                  </a:extLst>
                </a:gridCol>
                <a:gridCol w="850547">
                  <a:extLst>
                    <a:ext uri="{9D8B030D-6E8A-4147-A177-3AD203B41FA5}">
                      <a16:colId xmlns:a16="http://schemas.microsoft.com/office/drawing/2014/main" val="2505108305"/>
                    </a:ext>
                  </a:extLst>
                </a:gridCol>
                <a:gridCol w="805875">
                  <a:extLst>
                    <a:ext uri="{9D8B030D-6E8A-4147-A177-3AD203B41FA5}">
                      <a16:colId xmlns:a16="http://schemas.microsoft.com/office/drawing/2014/main" val="1136940719"/>
                    </a:ext>
                  </a:extLst>
                </a:gridCol>
                <a:gridCol w="876508">
                  <a:extLst>
                    <a:ext uri="{9D8B030D-6E8A-4147-A177-3AD203B41FA5}">
                      <a16:colId xmlns:a16="http://schemas.microsoft.com/office/drawing/2014/main" val="1744608049"/>
                    </a:ext>
                  </a:extLst>
                </a:gridCol>
              </a:tblGrid>
              <a:tr h="754207">
                <a:tc>
                  <a:txBody>
                    <a:bodyPr/>
                    <a:lstStyle/>
                    <a:p>
                      <a:pPr algn="l" fontAlgn="b"/>
                      <a:r>
                        <a:rPr lang="fr-CA" sz="2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Activité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Siri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Google Assistant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Bixby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81765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Horaire/calendrier/alertes/rappels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51268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Internet/recherche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67402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Dictionaire/définitions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60151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Orthographe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18732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Minuterie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52193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Lire des livres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3984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Calculer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73482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fr-CA" sz="2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Traduire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21360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575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ADA736-41BA-4622-838F-D526E81085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281582-CF13-4328-AE52-164E8406DB8F}" type="slidenum">
              <a:rPr lang="fr-FR" altLang="fr-FR" smtClean="0"/>
              <a:pPr>
                <a:defRPr/>
              </a:pPr>
              <a:t>9</a:t>
            </a:fld>
            <a:endParaRPr lang="fr-FR" altLang="fr-F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9D3CB6-5E56-4708-98AC-476DD3C8C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74" y="152402"/>
            <a:ext cx="12052453" cy="684213"/>
          </a:xfrm>
        </p:spPr>
        <p:txBody>
          <a:bodyPr/>
          <a:lstStyle/>
          <a:p>
            <a:r>
              <a:rPr lang="fr-CA" sz="3700" dirty="0"/>
              <a:t>Étude 2. Assistants virtuels intelligents – Résultats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D920C-94DE-429C-BF6D-90FCA2F9B0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4632" y="1268760"/>
            <a:ext cx="11802737" cy="48882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r-CA" dirty="0"/>
              <a:t>Modalité de saisie de données</a:t>
            </a:r>
          </a:p>
          <a:p>
            <a:pPr lvl="1">
              <a:spcAft>
                <a:spcPts val="600"/>
              </a:spcAft>
            </a:pPr>
            <a:r>
              <a:rPr lang="fr-CA" dirty="0"/>
              <a:t>Google Assistant </a:t>
            </a:r>
            <a:r>
              <a:rPr lang="fr-CA" sz="2800" dirty="0"/>
              <a:t>–</a:t>
            </a:r>
            <a:r>
              <a:rPr lang="fr-CA" dirty="0"/>
              <a:t> principalement parler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A" dirty="0" err="1"/>
              <a:t>Siri</a:t>
            </a:r>
            <a:r>
              <a:rPr lang="fr-CA" dirty="0"/>
              <a:t> - </a:t>
            </a:r>
            <a:r>
              <a:rPr lang="fr-CA" dirty="0" err="1"/>
              <a:t>mi-parler</a:t>
            </a:r>
            <a:r>
              <a:rPr lang="fr-CA" dirty="0"/>
              <a:t> </a:t>
            </a:r>
            <a:r>
              <a:rPr lang="fr-CA" dirty="0" err="1"/>
              <a:t>mi-écrire</a:t>
            </a:r>
            <a:r>
              <a:rPr lang="fr-CA" dirty="0"/>
              <a:t>
Alexa - Amazon </a:t>
            </a:r>
            <a:r>
              <a:rPr lang="fr-CA" dirty="0" err="1"/>
              <a:t>Echo</a:t>
            </a:r>
            <a:r>
              <a:rPr lang="fr-CA" dirty="0"/>
              <a:t> (parler)
</a:t>
            </a:r>
            <a:r>
              <a:rPr lang="fr-CA" dirty="0" err="1"/>
              <a:t>Bixby</a:t>
            </a:r>
            <a:r>
              <a:rPr lang="fr-CA" dirty="0"/>
              <a:t> - non spécifiée</a:t>
            </a:r>
          </a:p>
          <a:p>
            <a:pPr>
              <a:spcAft>
                <a:spcPts val="600"/>
              </a:spcAft>
            </a:pPr>
            <a:r>
              <a:rPr lang="fr-CA" dirty="0"/>
              <a:t>Dans l’ensemble, le potentiel des AIV n’est pas réalisé</a:t>
            </a:r>
          </a:p>
        </p:txBody>
      </p:sp>
    </p:spTree>
    <p:extLst>
      <p:ext uri="{BB962C8B-B14F-4D97-AF65-F5344CB8AC3E}">
        <p14:creationId xmlns:p14="http://schemas.microsoft.com/office/powerpoint/2010/main" val="36354526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22d60883-fc35-413a-a897-e3fc17a97e3c&quot;,&quot;TimeStamp&quot;:&quot;2020-08-08T16:58:44.9142256-04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22d60883-fc35-413a-a897-e3fc17a97e3c&quot;,&quot;TimeStamp&quot;:&quot;2020-08-08T16:58:44.9142256-04:00&quot;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0000CC"/>
      </a:hlink>
      <a:folHlink>
        <a:srgbClr val="00206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4706</TotalTime>
  <Words>1200</Words>
  <Application>Microsoft Office PowerPoint</Application>
  <PresentationFormat>Widescreen</PresentationFormat>
  <Paragraphs>227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Bookman Old Style</vt:lpstr>
      <vt:lpstr>Calibri</vt:lpstr>
      <vt:lpstr>Gill Sans MT</vt:lpstr>
      <vt:lpstr>Tahoma</vt:lpstr>
      <vt:lpstr>Times New Roman</vt:lpstr>
      <vt:lpstr>Wingdings 3</vt:lpstr>
      <vt:lpstr>Origine</vt:lpstr>
      <vt:lpstr>Les applis basées sur l’IA sont-elles assez intelligentes pour les étudiants du post-secondaire?</vt:lpstr>
      <vt:lpstr> Objectifs de présentation</vt:lpstr>
      <vt:lpstr>Étude 1. Pandémie de la Covid-19 - Méthode</vt:lpstr>
      <vt:lpstr>Étude 1. Pandémie de la Covid-19 - Résultats</vt:lpstr>
      <vt:lpstr>Étude 1. Pandémie de la Covid-19 - Conclusion</vt:lpstr>
      <vt:lpstr>Étude 2. Assistants virtuels intelligents - Méthode</vt:lpstr>
      <vt:lpstr>Étude 2. Assistants virtuels intelligents – Résultats 1</vt:lpstr>
      <vt:lpstr>Étude 2. Assistants virtuels intelligents – Résultats 2</vt:lpstr>
      <vt:lpstr>Étude 2. Assistants virtuels intelligents – Résultats 3</vt:lpstr>
      <vt:lpstr>Étude 3. Revue systématique</vt:lpstr>
      <vt:lpstr>Étude 3. Revue systématique</vt:lpstr>
      <vt:lpstr>Étude 3. Les implications</vt:lpstr>
      <vt:lpstr>Étude 4. Réunions du Conseil consultatif - Méthode 1</vt:lpstr>
      <vt:lpstr>Étude 4. Réunions du Conseil consultatif - Méthode 2</vt:lpstr>
      <vt:lpstr>Étude 4. Réunions du Conseil consultatif - Résultats 1</vt:lpstr>
      <vt:lpstr>Étude 4. Réunions du Conseil consultatif - Résultats 2</vt:lpstr>
      <vt:lpstr>Étude 4. Réunions du Conseil consultatif - Résultats 3</vt:lpstr>
      <vt:lpstr>Étude 4. Réunions du Conseil consultatif - Résultats 4</vt:lpstr>
      <vt:lpstr>Étude 4. Réunions du Conseil consultatif - Résultats 5</vt:lpstr>
      <vt:lpstr>Étude 4. Réunions du Conseil consultatif - Implications</vt:lpstr>
      <vt:lpstr>Merci! Des 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Inclusive Design:  Making Face-to-face and Online Courses Accessible to ALL Students, with or Without Disabilities</dc:title>
  <dc:creator>Anick C. Legault</dc:creator>
  <cp:lastModifiedBy>Adaptech Research Network</cp:lastModifiedBy>
  <cp:revision>188</cp:revision>
  <cp:lastPrinted>2021-03-18T20:01:37Z</cp:lastPrinted>
  <dcterms:created xsi:type="dcterms:W3CDTF">2020-11-13T18:45:37Z</dcterms:created>
  <dcterms:modified xsi:type="dcterms:W3CDTF">2021-04-08T19:41:31Z</dcterms:modified>
</cp:coreProperties>
</file>